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7" r:id="rId2"/>
    <p:sldId id="258" r:id="rId3"/>
    <p:sldId id="259" r:id="rId4"/>
    <p:sldId id="273" r:id="rId5"/>
    <p:sldId id="269" r:id="rId6"/>
    <p:sldId id="270" r:id="rId7"/>
    <p:sldId id="271" r:id="rId8"/>
    <p:sldId id="272" r:id="rId9"/>
    <p:sldId id="274" r:id="rId10"/>
    <p:sldId id="268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6116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1782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0492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05486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5521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0091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2704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44249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3888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6095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3873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3098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64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8314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7853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3827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5069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E072DDF-EF9B-442F-AA78-34D90E3A67A9}" type="datetimeFigureOut">
              <a:rPr lang="ru-RU" smtClean="0"/>
              <a:t>21.02.2021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8DE2BE8-EC34-4C95-BBD5-C95143565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0823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54046" y="299804"/>
            <a:ext cx="9593705" cy="6558196"/>
          </a:xfrm>
        </p:spPr>
        <p:txBody>
          <a:bodyPr>
            <a:normAutofit fontScale="90000"/>
          </a:bodyPr>
          <a:lstStyle/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 РЕСПУБЛИКИ БЕЛАРУСЬ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Учреждение образования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«Гомельский государственный технический университет 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имени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П.О.Сухого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ОТЧЕТ ПО ЛАБОРАТОРНОЙ РАБОТЕ </a:t>
            </a:r>
            <a:r>
              <a:rPr lang="ru-RU" sz="3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№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 дисциплине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«многослойные нейронные сети и распознавание образов»</a:t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1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АВТоэнкодеры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> </a:t>
            </a:r>
            <a:br>
              <a:rPr lang="ru-RU" dirty="0"/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846164" y="4467069"/>
            <a:ext cx="4821835" cy="1963711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Исполнитель:   студентка группы ИТИ-31 </a:t>
            </a:r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Жукова 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А.А.</a:t>
            </a:r>
            <a:b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 </a:t>
            </a:r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 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Карабчикова</a:t>
            </a:r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е.а</a:t>
            </a:r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2968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2111605"/>
            <a:ext cx="9905998" cy="3679596"/>
          </a:xfrm>
        </p:spPr>
        <p:txBody>
          <a:bodyPr/>
          <a:lstStyle/>
          <a:p>
            <a:pPr marL="0" indent="0" algn="just">
              <a:buNone/>
            </a:pPr>
            <a:r>
              <a:rPr lang="ru-RU" dirty="0" smtClean="0"/>
              <a:t>В ходе данной лабораторной работы исследовалась функция активация в нейронах </a:t>
            </a:r>
            <a:r>
              <a:rPr lang="ru-RU" dirty="0" err="1" smtClean="0"/>
              <a:t>автоэнкодера</a:t>
            </a:r>
            <a:r>
              <a:rPr lang="ru-RU" dirty="0" smtClean="0"/>
              <a:t>. Были использованы разные функция активации, такие как </a:t>
            </a:r>
            <a:r>
              <a:rPr lang="en-US" dirty="0" err="1" smtClean="0"/>
              <a:t>adam</a:t>
            </a:r>
            <a:r>
              <a:rPr lang="en-US" dirty="0" smtClean="0"/>
              <a:t>, </a:t>
            </a:r>
            <a:r>
              <a:rPr lang="en-US" dirty="0" err="1" smtClean="0"/>
              <a:t>sigmoiid</a:t>
            </a:r>
            <a:r>
              <a:rPr lang="en-US" dirty="0" smtClean="0"/>
              <a:t>, </a:t>
            </a:r>
            <a:r>
              <a:rPr lang="en-US" dirty="0" err="1" smtClean="0"/>
              <a:t>relu</a:t>
            </a:r>
            <a:r>
              <a:rPr lang="en-US" dirty="0" smtClean="0"/>
              <a:t>, Elu, linear.</a:t>
            </a:r>
            <a:r>
              <a:rPr lang="ru-RU" dirty="0" smtClean="0"/>
              <a:t> В результате чего наилучшими функциями активации оказались </a:t>
            </a:r>
            <a:r>
              <a:rPr lang="en-US" dirty="0" err="1"/>
              <a:t>e</a:t>
            </a:r>
            <a:r>
              <a:rPr lang="en-US" dirty="0" err="1" smtClean="0"/>
              <a:t>lu</a:t>
            </a:r>
            <a:r>
              <a:rPr lang="en-US" dirty="0"/>
              <a:t>, </a:t>
            </a:r>
            <a:r>
              <a:rPr lang="en-US" dirty="0" err="1" smtClean="0"/>
              <a:t>relu</a:t>
            </a:r>
            <a:r>
              <a:rPr lang="ru-RU" dirty="0" smtClean="0"/>
              <a:t>.</a:t>
            </a:r>
            <a:r>
              <a:rPr lang="en-US" dirty="0" smtClean="0"/>
              <a:t> </a:t>
            </a:r>
            <a:r>
              <a:rPr lang="ru-RU" dirty="0" smtClean="0"/>
              <a:t>Также стоит отметить, что если использовать зашумленные фотографии во время обучения, результаты улучшаются.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862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301659"/>
            <a:ext cx="9905998" cy="1480008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работы и  исходные данные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1310326"/>
            <a:ext cx="9905998" cy="2766999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Исследовать функцию активации.</a:t>
            </a:r>
          </a:p>
          <a:p>
            <a:pPr marL="0" indent="0">
              <a:buNone/>
            </a:pPr>
            <a:r>
              <a:rPr lang="ru-RU" dirty="0" smtClean="0"/>
              <a:t>Модель шума: восстановление без аксессуаров (очки). Для этого было создано два типа фотографий: человек без очков, и человек с очками размером 3024х3024.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393" y="3976767"/>
            <a:ext cx="2699478" cy="269947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4599" y="3971049"/>
            <a:ext cx="2705196" cy="270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193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116264"/>
            <a:ext cx="9905998" cy="1354349"/>
          </a:xfrm>
        </p:spPr>
        <p:txBody>
          <a:bodyPr/>
          <a:lstStyle/>
          <a:p>
            <a:r>
              <a:rPr lang="ru-RU" dirty="0" smtClean="0"/>
              <a:t>Модель сети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50449" y="1291472"/>
            <a:ext cx="11038788" cy="765149"/>
          </a:xfrm>
        </p:spPr>
        <p:txBody>
          <a:bodyPr/>
          <a:lstStyle/>
          <a:p>
            <a:pPr marL="0" indent="0">
              <a:buNone/>
            </a:pPr>
            <a:r>
              <a:rPr lang="ru-RU" b="1" dirty="0"/>
              <a:t> </a:t>
            </a:r>
            <a:r>
              <a:rPr lang="ru-RU" b="1" dirty="0" smtClean="0">
                <a:effectLst/>
              </a:rPr>
              <a:t>49152 </a:t>
            </a:r>
            <a:r>
              <a:rPr lang="en-US" b="1" dirty="0"/>
              <a:t> </a:t>
            </a:r>
            <a:r>
              <a:rPr lang="en-US" b="1" dirty="0" smtClean="0"/>
              <a:t>  </a:t>
            </a:r>
            <a:r>
              <a:rPr lang="ru-RU" b="1" dirty="0" smtClean="0"/>
              <a:t> </a:t>
            </a:r>
            <a:r>
              <a:rPr lang="ru-RU" b="1" dirty="0" smtClean="0"/>
              <a:t>1000 </a:t>
            </a:r>
            <a:r>
              <a:rPr lang="en-US" b="1" dirty="0" smtClean="0"/>
              <a:t>     </a:t>
            </a:r>
            <a:r>
              <a:rPr lang="ru-RU" b="1" dirty="0" smtClean="0"/>
              <a:t> </a:t>
            </a:r>
            <a:r>
              <a:rPr lang="ru-RU" b="1" dirty="0" smtClean="0"/>
              <a:t>500 </a:t>
            </a:r>
            <a:r>
              <a:rPr lang="en-US" b="1" dirty="0" smtClean="0"/>
              <a:t>      </a:t>
            </a:r>
            <a:r>
              <a:rPr lang="ru-RU" b="1" dirty="0" smtClean="0"/>
              <a:t> </a:t>
            </a:r>
            <a:r>
              <a:rPr lang="ru-RU" b="1" dirty="0" smtClean="0"/>
              <a:t>250 </a:t>
            </a:r>
            <a:r>
              <a:rPr lang="en-US" b="1" dirty="0" smtClean="0"/>
              <a:t>     </a:t>
            </a:r>
            <a:r>
              <a:rPr lang="ru-RU" b="1" dirty="0" smtClean="0"/>
              <a:t> </a:t>
            </a:r>
            <a:r>
              <a:rPr lang="ru-RU" b="1" dirty="0" smtClean="0"/>
              <a:t>150 </a:t>
            </a:r>
            <a:r>
              <a:rPr lang="en-US" b="1" dirty="0"/>
              <a:t> </a:t>
            </a:r>
            <a:r>
              <a:rPr lang="en-US" b="1" dirty="0" smtClean="0"/>
              <a:t>      </a:t>
            </a:r>
            <a:r>
              <a:rPr lang="ru-RU" b="1" dirty="0" smtClean="0"/>
              <a:t>100 </a:t>
            </a:r>
            <a:r>
              <a:rPr lang="en-US" b="1" dirty="0" smtClean="0"/>
              <a:t>      </a:t>
            </a:r>
            <a:r>
              <a:rPr lang="ru-RU" b="1" dirty="0" smtClean="0"/>
              <a:t> </a:t>
            </a:r>
            <a:r>
              <a:rPr lang="ru-RU" b="1" dirty="0" smtClean="0"/>
              <a:t>150 </a:t>
            </a:r>
            <a:r>
              <a:rPr lang="en-US" b="1" dirty="0" smtClean="0"/>
              <a:t>      </a:t>
            </a:r>
            <a:r>
              <a:rPr lang="ru-RU" b="1" dirty="0" smtClean="0"/>
              <a:t> 250</a:t>
            </a:r>
            <a:r>
              <a:rPr lang="en-US" b="1" dirty="0" smtClean="0"/>
              <a:t>      </a:t>
            </a:r>
            <a:r>
              <a:rPr lang="ru-RU" b="1" dirty="0" smtClean="0"/>
              <a:t> </a:t>
            </a:r>
            <a:r>
              <a:rPr lang="ru-RU" b="1" dirty="0" smtClean="0"/>
              <a:t>500 </a:t>
            </a:r>
            <a:r>
              <a:rPr lang="en-US" b="1" dirty="0"/>
              <a:t> </a:t>
            </a:r>
            <a:r>
              <a:rPr lang="en-US" b="1" dirty="0" smtClean="0"/>
              <a:t>    </a:t>
            </a:r>
            <a:r>
              <a:rPr lang="ru-RU" b="1" dirty="0" smtClean="0"/>
              <a:t>1000</a:t>
            </a:r>
            <a:r>
              <a:rPr lang="en-US" b="1" dirty="0" smtClean="0"/>
              <a:t>     </a:t>
            </a:r>
            <a:r>
              <a:rPr lang="ru-RU" b="1" dirty="0" smtClean="0"/>
              <a:t> </a:t>
            </a:r>
            <a:r>
              <a:rPr lang="ru-RU" b="1" dirty="0" smtClean="0">
                <a:effectLst/>
              </a:rPr>
              <a:t>49152 </a:t>
            </a:r>
            <a:r>
              <a:rPr lang="ru-RU" b="1" dirty="0" smtClean="0"/>
              <a:t> </a:t>
            </a:r>
            <a:endParaRPr lang="ru-RU" b="1" dirty="0"/>
          </a:p>
        </p:txBody>
      </p:sp>
      <p:sp>
        <p:nvSpPr>
          <p:cNvPr id="4" name="Овал 3"/>
          <p:cNvSpPr/>
          <p:nvPr/>
        </p:nvSpPr>
        <p:spPr>
          <a:xfrm>
            <a:off x="1914411" y="2417189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1914411" y="3179191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/>
          <p:cNvSpPr/>
          <p:nvPr/>
        </p:nvSpPr>
        <p:spPr>
          <a:xfrm>
            <a:off x="1914411" y="3941193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>
            <a:off x="1914411" y="4703195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1914411" y="5465197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>
            <a:off x="2884602" y="2779343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2884602" y="3581408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2884602" y="4383473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2884602" y="5185538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/>
          <p:cNvSpPr/>
          <p:nvPr/>
        </p:nvSpPr>
        <p:spPr>
          <a:xfrm>
            <a:off x="3854793" y="3203549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/>
          <p:cNvSpPr/>
          <p:nvPr/>
        </p:nvSpPr>
        <p:spPr>
          <a:xfrm>
            <a:off x="3849695" y="4088105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/>
          <p:cNvSpPr/>
          <p:nvPr/>
        </p:nvSpPr>
        <p:spPr>
          <a:xfrm>
            <a:off x="3849695" y="4907448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4814788" y="3581408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4814788" y="4497373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/>
          <p:cNvSpPr/>
          <p:nvPr/>
        </p:nvSpPr>
        <p:spPr>
          <a:xfrm>
            <a:off x="5784979" y="4088105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944220" y="2028341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Овал 19"/>
          <p:cNvSpPr/>
          <p:nvPr/>
        </p:nvSpPr>
        <p:spPr>
          <a:xfrm>
            <a:off x="944220" y="2779343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Овал 20"/>
          <p:cNvSpPr/>
          <p:nvPr/>
        </p:nvSpPr>
        <p:spPr>
          <a:xfrm>
            <a:off x="944220" y="3581408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Овал 21"/>
          <p:cNvSpPr/>
          <p:nvPr/>
        </p:nvSpPr>
        <p:spPr>
          <a:xfrm>
            <a:off x="944220" y="4377190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Овал 22"/>
          <p:cNvSpPr/>
          <p:nvPr/>
        </p:nvSpPr>
        <p:spPr>
          <a:xfrm>
            <a:off x="944220" y="5185538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Овал 23"/>
          <p:cNvSpPr/>
          <p:nvPr/>
        </p:nvSpPr>
        <p:spPr>
          <a:xfrm>
            <a:off x="944220" y="5990740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Овал 24"/>
          <p:cNvSpPr/>
          <p:nvPr/>
        </p:nvSpPr>
        <p:spPr>
          <a:xfrm>
            <a:off x="6744974" y="3581408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/>
          <p:cNvSpPr/>
          <p:nvPr/>
        </p:nvSpPr>
        <p:spPr>
          <a:xfrm>
            <a:off x="6744974" y="4379557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/>
          <p:cNvSpPr/>
          <p:nvPr/>
        </p:nvSpPr>
        <p:spPr>
          <a:xfrm>
            <a:off x="7704969" y="3175270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/>
          <p:cNvSpPr/>
          <p:nvPr/>
        </p:nvSpPr>
        <p:spPr>
          <a:xfrm>
            <a:off x="7716703" y="3941193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/>
          <p:cNvSpPr/>
          <p:nvPr/>
        </p:nvSpPr>
        <p:spPr>
          <a:xfrm>
            <a:off x="7704969" y="4703195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Овал 29"/>
          <p:cNvSpPr/>
          <p:nvPr/>
        </p:nvSpPr>
        <p:spPr>
          <a:xfrm>
            <a:off x="8664964" y="2619090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Овал 30"/>
          <p:cNvSpPr/>
          <p:nvPr/>
        </p:nvSpPr>
        <p:spPr>
          <a:xfrm>
            <a:off x="8664964" y="3531925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Овал 31"/>
          <p:cNvSpPr/>
          <p:nvPr/>
        </p:nvSpPr>
        <p:spPr>
          <a:xfrm>
            <a:off x="8675160" y="4351268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Овал 32"/>
          <p:cNvSpPr/>
          <p:nvPr/>
        </p:nvSpPr>
        <p:spPr>
          <a:xfrm>
            <a:off x="8644282" y="5185538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/>
          <p:cNvSpPr/>
          <p:nvPr/>
        </p:nvSpPr>
        <p:spPr>
          <a:xfrm>
            <a:off x="9635155" y="2227893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/>
          <p:cNvSpPr/>
          <p:nvPr/>
        </p:nvSpPr>
        <p:spPr>
          <a:xfrm>
            <a:off x="9633617" y="3079827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35"/>
          <p:cNvSpPr/>
          <p:nvPr/>
        </p:nvSpPr>
        <p:spPr>
          <a:xfrm>
            <a:off x="9645351" y="3875442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36"/>
          <p:cNvSpPr/>
          <p:nvPr/>
        </p:nvSpPr>
        <p:spPr>
          <a:xfrm>
            <a:off x="9633617" y="4726886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Овал 37"/>
          <p:cNvSpPr/>
          <p:nvPr/>
        </p:nvSpPr>
        <p:spPr>
          <a:xfrm>
            <a:off x="9648620" y="5578331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Овал 38"/>
          <p:cNvSpPr/>
          <p:nvPr/>
        </p:nvSpPr>
        <p:spPr>
          <a:xfrm>
            <a:off x="10662098" y="1831181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Овал 39"/>
          <p:cNvSpPr/>
          <p:nvPr/>
        </p:nvSpPr>
        <p:spPr>
          <a:xfrm>
            <a:off x="10662098" y="2619090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Овал 40"/>
          <p:cNvSpPr/>
          <p:nvPr/>
        </p:nvSpPr>
        <p:spPr>
          <a:xfrm>
            <a:off x="10662098" y="3456512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41"/>
          <p:cNvSpPr/>
          <p:nvPr/>
        </p:nvSpPr>
        <p:spPr>
          <a:xfrm>
            <a:off x="10662098" y="4382701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Овал 42"/>
          <p:cNvSpPr/>
          <p:nvPr/>
        </p:nvSpPr>
        <p:spPr>
          <a:xfrm>
            <a:off x="10662098" y="5190255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Овал 43"/>
          <p:cNvSpPr/>
          <p:nvPr/>
        </p:nvSpPr>
        <p:spPr>
          <a:xfrm>
            <a:off x="10618811" y="6005676"/>
            <a:ext cx="565608" cy="55618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163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9670"/>
            <a:ext cx="9905998" cy="1733004"/>
          </a:xfrm>
        </p:spPr>
        <p:txBody>
          <a:bodyPr/>
          <a:lstStyle/>
          <a:p>
            <a:r>
              <a:rPr lang="ru-RU" dirty="0"/>
              <a:t>Обучение на фотографиях</a:t>
            </a:r>
            <a:br>
              <a:rPr lang="ru-RU" dirty="0"/>
            </a:br>
            <a:r>
              <a:rPr lang="ru-RU" dirty="0"/>
              <a:t> без шума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6299" y="1272368"/>
            <a:ext cx="5312331" cy="21589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ru-RU" sz="2800" b="1" dirty="0" smtClean="0"/>
          </a:p>
          <a:p>
            <a:pPr marL="0" indent="0">
              <a:buNone/>
            </a:pPr>
            <a:endParaRPr lang="ru-RU" sz="2800" b="1" dirty="0"/>
          </a:p>
          <a:p>
            <a:pPr marL="0" indent="0">
              <a:buNone/>
            </a:pPr>
            <a:r>
              <a:rPr lang="ru-RU" sz="2800" b="1" dirty="0" smtClean="0"/>
              <a:t>Функция активации: </a:t>
            </a:r>
            <a:r>
              <a:rPr lang="en-US" sz="2800" b="1" dirty="0" err="1" smtClean="0"/>
              <a:t>relu</a:t>
            </a:r>
            <a:endParaRPr lang="en-US" sz="2800" b="1" dirty="0" smtClean="0"/>
          </a:p>
          <a:p>
            <a:pPr marL="0" indent="0">
              <a:buNone/>
            </a:pPr>
            <a:r>
              <a:rPr lang="ru-RU" sz="2800" b="1" dirty="0"/>
              <a:t>Функция потери: </a:t>
            </a:r>
            <a:r>
              <a:rPr lang="en-US" sz="2800" b="1" dirty="0" err="1"/>
              <a:t>mae</a:t>
            </a:r>
            <a:endParaRPr lang="en-US" sz="2800" b="1" dirty="0"/>
          </a:p>
          <a:p>
            <a:pPr marL="0" indent="0">
              <a:buNone/>
            </a:pPr>
            <a:endParaRPr lang="ru-RU" sz="2800" b="1" dirty="0"/>
          </a:p>
        </p:txBody>
      </p:sp>
      <p:sp>
        <p:nvSpPr>
          <p:cNvPr id="4" name="AutoShape 2" descr="data:image/png;base64,iVBORw0KGgoAAAANSUhEUgAAAbkAAAI4CAYAAAD3UJfIAAAABHNCSVQICAgIfAhkiAAAAAlwSFlzAAALEgAACxIB0t1+/AAAADh0RVh0U29mdHdhcmUAbWF0cGxvdGxpYiB2ZXJzaW9uMy4yLjIsIGh0dHA6Ly9tYXRwbG90bGliLm9yZy+WH4yJAAAgAElEQVR4nO3de5TddX3v/+d7XzKbhAi5cU0kEVJIwp1JpAYsCvhDewRv3H7aVVzHcn4sWdbVrrOKPS0ov3b9bOuh/LoWXkDtz3pUykHFnB4sHnvQivWSgAiES4kYJIlAEiFcJ5eZz++PvWcyGWYyO8lkdvbn83ysNWv2/u7v3vPZ2x1fvD/fzyVSSkiSlKNKpxsgSdL+YshJkrJlyEmSsmXISZKyZchJkrJlyEmSsmXISZKyZchJkygi1kbEeZ1uh1QKQ06SlC1DTuqwiOiJiBsjYkPr58aI6Gk9Njsi/ikino+I30TEDyKi0nrsTyJifUS8GBGPRcS5nX0n0oGn1ukGSOK/AGcCpwIJ+BbwZ8CfA38MrAPmtM49E0gRcTxwNbA0pbQhIuYD1clttnTgs5KTOu/9wPUppWdTShuBTwC/13psO3AkcExKaXtK6QepueBsP9ADLI6IekppbUrpFx1pvXQAM+SkzjsKeHLY/SdbxwD+BlgDfCcinoiIawBSSmuAjwIfB56NiFsj4igk7cKQkzpvA3DMsPuvbx0jpfRiSumPU0pvAC4E/mjw2ltK6asppbNaz03AX01us6UDnyEnTb56RDQGf4CvAX8WEXMiYjZwLfDfACLiP0TEcRERwBaa3ZQDEXF8RLy1NUClD3gVGOjM25EOXIacNPnupBlKgz8NYBXwAPAgcB/wF61zFwLfBV4CfgR8OqV0N83rcZ8ENgFPA4cBH5u8tyB1h3DTVElSrqzkJEnZMuQkSdky5CRJ2TLkJEnZ6tiyXrNnz07z58/v1J+XJGXi3nvv3ZRSmjPaYx0Lufnz57Nq1apO/XlJUiYi4smxHrO7UpKULUNOkpQtQ06SlC1DTpKULUNOkpQtQ06SlC1DTpKULUNOkpQtQ06SlC1DTpKULUNOkpQtQ06SlC1DTpKULUNOkpQtQ06SlC1DTpKULUNOkpQtQ06SlC1DTpKULUNOkpStrg65TS9t5e5Hn+WFvu2dbook6QDU1SH386ee54P/30rWbnq5002RJB2AujrkempVAPq2D3S4JZKkA1F3h1y92fytO/o73BJJ0oGoq0Ou0arktlrJSZJG0dUhN1jJ9VnJSZJG0d0hV2t1V1rJSZJG0eUh1+qu3GHISZJeq6tDruHAE0nSbnR1yDmFQJK0O10eclZykqSxdXXIVSrBlGrFa3KSpFF1dchBs5rr224lJ0l6re4PubqVnCRpdN0fcrWq8+QkSaPq/pCrVxx4IkkaVfeHXK3qFAJJ0qgyCDkrOUnS6Lo+5BoOPJEkjaHrQ6458MRKTpL0WhmEnJWcJGl0XR9yjXrVkJMkjarrQ84VTyRJY+n+kHPgiSRpDN0fcg48kSSNoetDzikEkqSxdH3I9dSq7BhI7Og36CRJu8og5AY3TjXkJEm76vqQa9SrgCEnSXqtrg+5wUrOaQSSpJG6P+TqdldKkkbX9SHXqA12V1rJSZJ21fUhN1jJuaecJGmk7g+5wUrOa3KSpBEyCDmvyUmSRtf1IecUAknSWLo+5JxCIEkaSwYhZyUnSRpd14dcY2ienJWcJGlXXR9yg5WcUwgkSSN1f8hZyUmSxtD9ITc4hcBKTpI0QteHXEQwpebGqZKk12or5CLigoh4LCLWRMQ1Y5xzSUQ8HBGrI+KrE9vM3eupVZxCIEl6jdp4J0REFbgJOB9YB6yMiBUppYeHnbMQ+BiwPKX0XEQctr8aPJqeWtVKTpL0Gu1UcsuANSmlJ1JK24BbgYtGnPMHwE0ppecAUkrPTmwzd69RrzjwRJL0Gu2E3NHAU8Pur2sdG+63gN+KiB9GxI8j4oLRXigiroyIVRGxauPGjXvX4lH01CoOPJEkvcZEDTypAQuBc4DLgVsi4tCRJ6WUbk4p9aaUeufMmTNBf3qwu9JKTpK0q3ZCbj0wb9j9ua1jw60DVqSUtqeUfgn8O83QmxTN7korOUnSrtoJuZXAwohYEBFTgMuAFSPOuYNmFUdEzKbZffnEBLZzt3pqVUdXSpJeY9yQSyntAK4G7gIeAW5LKa2OiOsj4sLWaXcBmyPiYeBu4D+nlDbvr0aP1GMlJ0kaxbhTCABSSncCd444du2w2wn4o9bPpHPgiSRpNF2/4gk0N0514IkkaaQsQq654omVnCRpV5mEnJWcJOm1sgg5pxBIkkaTRcgNTiFojn+RJKkpk5CrMJBgx4AhJ0naKYuQa9SrAHZZSpJ2kUXI9dQHdwd38Ikkaac8Qq7WfBt9VnKSpGEyCblWd6WVnCRpmCxCrjHYXWklJ0kaJouQG6zk3IlAkjRcJiFnJSdJeq08Qs4pBJKkUeQRcoOjK+2ulCQNk0XIOfBEkjSaLELOKQSSpNHkEXJWcpKkUeQRck4hkCSNIpOQs5KTJL2WISdJylYWIRcR9NQqDjyRJO0ii5CDZjVnJSdJGi6bkGvUq2zdYSUnSdopm5DrqVfYut1KTpK0Uz4hV6vSZyUnSRomo5CzkpMk7SqbkGtekzPkJEk7ZRNyPbWKK55IknaRVchZyUmShssm5JxCIEkaKZuQa3ZXWslJknbKKOSs5CRJu8om5Bp1r8lJknaVTcj11KvOk5Mk7SKfkKtV6NvRT0qp002RJB0gsgq5lGB7vyEnSWrKJuQa9SqAg08kSUOyCbnB3cGdRiBJGpRRyFnJSZJ2lU/I1ZtvxWkEkqRB+YRcq5JzkWZJ0qB8Qs5KTpI0Qj4h1xp44oRwSdKgbELOKQSSpJGyCTmnEEiSRsoo5KzkJEm7yibkGg48kSSNkE3IDVVyTiGQJLXkE3JWcpKkEbIJucbQNTlDTpLUlE3I1atBhN2VkqSdsgm5iGhtnGolJ0lqyibkoDn4xEpOkjQoq5Br1Ctek5MkDckq5HpqVXchkCQNySzkrOQkSTtlFXKNetWQkyQNySrkemoVuyslSUPyCjkHnkiShskr5GpVdyGQJA3JKuQa9Yo7g0uShrQVchFxQUQ8FhFrIuKaUR6/IiI2RsT9rZ8PTXxTx9dTq9JnJSdJaqmNd0JEVIGbgPOBdcDKiFiRUnp4xKn/mFK6ej+0sW09NSs5SdJO7VRyy4A1KaUnUkrbgFuBi/Zvs/aOUwgkScO1E3JHA08Nu7+udWyk90bEAxFxe0TMG+2FIuLKiFgVEas2bty4F83dPacQSJKGm6iBJ/8DmJ9SOhn4X8CXRjsppXRzSqk3pdQ7Z86cCfrTOw2ueJJSmvDXliR1n3ZCbj0wvDKb2zo2JKW0OaW0tXX388AZE9O8PdNTb26cuq3fLktJUnshtxJYGBELImIKcBmwYvgJEXHksLsXAo9MXBPb11Nrvh2vy0mSoI3RlSmlHRFxNXAXUAW+mFJaHRHXA6tSSiuAj0TEhcAO4DfAFfuxzWMarOT6tvfzuka9E02QJB1Axg05gJTSncCdI45dO+z2x4CPTWzT9txQJec0AkkS2a140qzk7K6UJEFmITdYyTmNQJIEmYaclZwkCTILuZ3dlVZykqTMQs6BJ5Kk4TILOSs5SdJOWYVco+41OUnSTlmF3OBkcLsrJUmQW8gNTiGwu1KSRKYhZyUnSYLMQs4pBJKk4bIKuVolqAT0WclJksgs5CKCnlrVSk6SBGQWctCcRuAUAkkSZBhyPbWqA08kSUCOIVevOIVAkgTkGHK1ipWcJAnIMOQadQeeSJKasgu5nlrFKQSSJCDLkLOSkyQ1ZRdyTiGQJA3KLuR6alX6tlvJSZKyDDkrOUlSU34hV68acpIkIMeQq1XYanelJIkcQ65eoc9KTpJEjiFXq7JtxwAppU43RZLUYdmFXKPe2h3cak6SipddyPXUWruDu+qJJBUvw5AbrOQcfCJJpcsu5Br1ViVnd6UkFS+7kBus5Fz1RJKUbchZyUmSsgu5nd2VVnKSVLrsQm6oknN0pSQVL7+Qa1VyfVZyklS8/ELOSk6S1JJdyDmFQJI0KLuQcwqBJGlQtiFnJSdJyi7knEIgSRqUXcg58ESSNCi7kKtVK1Qr4RQCSVJ+IQfNas5KTpKUZcg16lUHnkiS8gy5nlrFKQSSpHxDzkpOkpRlyDW7K63kJKl0WYZcs7vSSk6SSpdpyFnJSZJyDbm61+QkSbmGXK3qPDlJUqYhV6+44okkKdOQc8UTSRKZhpwrnkiSINOQa1ZydldKUukyDTkrOUlSpiHXqFfY1j/AwEDqdFMkSR2UZcj11Jq7g2/rt5qTpJJlGnLNt+VOBJJUtjxDrt58W16Xk6SyZRlyjVZ3pXPlJKlsWYbcYCXnqieSVLa2Qi4iLoiIxyJiTURcs5vz3hsRKSJ6J66Je67HSk6SRBshFxFV4Cbg7cBi4PKIWDzKedOBPwR+MtGN3FONoWtyVnKSVLJ2KrllwJqU0hMppW3ArcBFo5z3fwN/BfRNYPv2ymAl58apklS2dkLuaOCpYffXtY4NiYjTgXkppf+5uxeKiCsjYlVErNq4ceMeN7Zdg1MIrOQkqWz7PPAkIirADcAfj3duSunmlFJvSql3zpw5+/qnx9Sot67JOYVAkorWTsitB+YNuz+3dWzQdOBE4HsRsRY4E1jRycEnVnKSJGgv5FYCCyNiQURMAS4DVgw+mFLaklKanVKan1KaD/wYuDCltGq/tLgNQ1MIvCYnSUUbN+RSSjuAq4G7gEeA21JKqyPi+oi4cH83cG/snEJgJSdJJau1c1JK6U7gzhHHrh3j3HP2vVn7puGyXpIkMl3xZErV7kpJUqYhV6tWqFXCgSeSVLgsQw6a0wjsrpSksmUbcj21ipWcJBUu65DzmpwklS3bkLO7UpKUbchNqVWcJydJhcs25HrqVfqs5CSpaPmGnJWcJBUv25DzmpwkKduQa46utJKTpJJlHXLbrOQkqWjZhpzdlZKkbEPOFU8kSRmHXNUVTySpcPmGXN1KTpJKl23INWpVtvcn+gdSp5siSeqQbEOuZ2h3cKs5SSpVviFXa4Wc1+UkqVjZhlyjXgVwGoEkFSzbkBus5Fz1RJLKVet0A/aXnpqVnKTO2r59O+vWraOvr6/TTclCo9Fg7ty51Ov1tp+Tbcg1HHgiqcPWrVvH9OnTmT9/PhHR6eZ0tZQSmzdvZt26dSxYsKDt52XcXWklJ6mz+vr6mDVrlgE3ASKCWbNm7XFVnG/I1b0mJ6nzDLiJszefZb4h5xQCSYV7/vnn+fSnP73Hz3vHO97B888/v9tzrr32Wr773e/ubdMmTbYh5xQCSaUbK+R27Nix2+fdeeedHHroobs95/rrr+e8887bp/ZNhmxDzikEkkp3zTXX8Itf/IJTTz2VpUuXcvbZZ3PhhReyePFiAN71rndxxhlnsGTJEm6++eah582fP59Nmzaxdu1aFi1axB/8wR+wZMkS3va2t/Hqq68CcMUVV3D77bcPnX/ddddx+umnc9JJJ/Hoo48CsHHjRs4//3yWLFnChz70IY455hg2bdo0qZ9BtqMrHXgi6UDyif+xmoc3vDChr7n4qNdx3TuXjPn4Jz/5SR566CHuv/9+vve97/G7v/u7PPTQQ0OjE7/4xS8yc+ZMXn31VZYuXcp73/teZs2atctrPP7443zta1/jlltu4ZJLLuHrX/86H/jAB17zt2bPns19993Hpz/9aT71qU/x+c9/nk984hO89a1v5WMf+xj//M//zBe+8IUJff/tyLaScwqBJO1q2bJluwy//7u/+ztOOeUUzjzzTJ566ikef/zx1zxnwYIFnHrqqQCcccYZrF27dtTXfs973vOac+655x4uu+wyAC644AJmzJgxge+mPVZykjQJdldxTZZp06YN3f7e977Hd7/7XX70ox8xdepUzjnnnFGH5/f09AzdrlarQ92VY51XrVbHveY3mbKt5LwmJ6l006dP58UXXxz1sS1btjBjxgymTp3Ko48+yo9//OMJ//vLly/ntttuA+A73/kOzz333IT/jfFkW8lVKsGUasVKTlKxZs2axfLlyznxxBM56KCDOPzww4ceu+CCC/jsZz/LokWLOP744znzzDMn/O9fd911XH755Xz5y1/mt3/7tzniiCOYPn36hP+d3YmUOrOpaG9vb1q1atV+/RsnXXcXF/fO49p3Lt6vf0eSRvPII4+waNGiTjejY7Zu3Uq1WqVWq/GjH/2Iq666ivvvv3+fXnO0zzQi7k0p9Y52fraVHDRXPelz4IkkdcSvfvUrLrnkEgYGBpgyZQq33HLLpLch75CrVV3xRJI6ZOHChfzsZz/raBuyHXgCzUrOKQSSVK68Q65Wpc9KTpKKlXnIWclJUsmyDrlG3SkEklSyrEOup1Y15CSpTQcffDAAGzZs4H3ve9+o55xzzjmMN/3rxhtv5JVXXhm6387WPftL5iFXYasrnkjSHjnqqKOGdhjYGyNDrp2te/aXvEOubiUnqVzXXHMNN91009D9j3/84/zFX/wF55577tC2ON/61rde87y1a9dy4oknAvDqq69y2WWXsWjRIt797nfvsnblVVddRW9vL0uWLOG6664Dmos+b9iwgbe85S285S1vAXZu3QNwww03cOKJJ3LiiSdy4403Dv29sbb02VdZz5NrWMlJOlB8+xp4+sGJfc0jToK3f3LMhy+99FI++tGP8uEPfxiA2267jbvuuouPfOQjvO51r2PTpk2ceeaZXHjhhUTEqK/xmc98hqlTp/LII4/wwAMPcPrppw899pd/+ZfMnDmT/v5+zj33XB544AE+8pGPcMMNN3D33Xcze/bsXV7r3nvv5e///u/5yU9+QkqJN77xjfzO7/wOM2bMaHtLnz2VeSVXoc9KTlKhTjvtNJ599lk2bNjAz3/+c2bMmMERRxzBn/7pn3LyySdz3nnnsX79ep555pkxX+Nf//Vfh8Lm5JNP5uSTTx567LbbbuP000/ntNNOY/Xq1Tz88MO7bc8999zDu9/9bqZNm8bBBx/Me97zHn7wgx8A7W/ps6eyruSaK55YyUk6AOym4tqfLr74Ym6//XaefvppLr30Ur7yla+wceNG7r33Xur1OvPnzx91i53x/PKXv+RTn/oUK1euZMaMGVxxxRV79TqD2t3SZ09lXck5hUBS6S699FJuvfVWbr/9di6++GK2bNnCYYcdRr1e5+677+bJJ5/c7fPf/OY389WvfhWAhx56iAceeACAF154gWnTpnHIIYfwzDPP8O1vf3voOWNt8XP22Wdzxx138Morr/Dyyy/zzW9+k7PPPnsC3+1rZV/J7RhI7OgfoFbNOs8laVRLlizhxRdf5Oijj+bII4/k/e9/P+985zs56aST6O3t5YQTTtjt86+66io++MEPsmjRIhYtWsQZZ5wBwCmnnMJpp53GCSecwLx581i+fPnQc6688kouuOACjjrqKO6+++6h46effjpXXHEFy5YtA+BDH/oQp5122oR1TY4m6612Pvf9X/D/fPtRVn/i/2BaT9Z5LukAVPpWO/vDnm61k3V506hXAeyylKRCZR1yPbXm23P9SkkqU94hV2++PXcikKQy5R1ytcHuSis5SZ3RqXEPOdqbzzLrkGu0Kjl3B5fUCY1Gg82bNxt0EyClxObNm2k0Gnv0vKyHHA5Wcn1OCJfUAXPnzmXdunVs3Lix003JQqPRYO7cuXv0nMxDbnDgiZWcpMlXr9dZsGBBp5tRtMy7K51CIEklyzrknEIgSWXLPOQGr8lZyUlSifIOubqVnCSVLOuQawzOk7OSk6QiZR1yQyueWMlJUpHaCrmIuCAiHouINRFxzSiP/18R8WBE3B8R90TE4olv6p6bUnUyuCSVbNyQi4gqcBPwdmAxcPkoIfbVlNJJKaVTgb8Gbpjwlu6FSiWYUnPjVEkqVTuV3DJgTUrpiZTSNuBW4KLhJ6SUXhh2dxpwwKxh01OrOPBEkgrVzoonRwNPDbu/DnjjyJMi4sPAHwFTgLeO9kIRcSVwJcDrX//6PW3rXumpVZ1CIEmFmrCBJymlm1JKxwJ/AvzZGOfcnFLqTSn1zpkzZ6L+9G416lZyklSqdkJuPTBv2P25rWNjuRV41740aiL1eE1OkorVTsitBBZGxIKImAJcBqwYfkJELBx293eBxyeuifump1Zlq7sQSFKRxr0ml1LaERFXA3cBVeCLKaXVEXE9sCqltAK4OiLOA7YDzwG/vz8bvSd66lZyklSqtrbaSSndCdw54ti1w27/4QS3a8I0alXnyUlSobJe8QSalZwrnkhSmfIPuVrFSk6SCpV9yDXqVacQSFKhsg85pxBIUrkKCLkqfU4hkKQiZR9yDacQSFKxsg+5nlrVkJOkQhUQchX6BxLb+w06SSpN/iHX2h3cak6SypN9yDXqVQDXr5SkAmUfcj215lvss5KTpOIUEHJWcpJUquxDruE1OUkqVvYhN1TJGXKSVJwCQq51Tc7uSkkqTv4hZ3elJBUr/5Bz4IkkFSv7kBsceOIUAkkqT/YhZyUnSeXKP+S8JidJxco/5JxCIEnFKiDknEIgSaUqJuSs5CSpPNmHXETQU6uwdYeVnCSVJvuQg2Y1t3W7lZwklaaMkKtXreQkqUBFhFyjbiUnSSUqIuR6alX6rOQkqTiFhJyVnCSVqIiQa9SrTiGQpAIVEXJOIZCkMhUTcn12V0pScYoIuYZTCCSpSEWEXLO70kpOkkpTSMhVXaBZkgpURsjVreQkqURFhFyjXnWenCQVqIiQG5xCkFLqdFMkSZOomJAbSLC935CTpJIUEXKNehXAaQSSVJgiQs7dwSWpTIWEXLOScxqBJJWljJCrW8lJUonKCLlWJec0AkkqSxkh16rk3DhVkspSRsgNDjyxkpOkohQRck4hkKQyFRFyTiGQpDIVEnJOIZCkEhURcg2nEEhSkYoIuaEpBIacJBWljJAbrOTsrpSkopQRcg48kaQiFRFyU6oVIqzkJKk0RYRcRLQ2TrWSk6SSFBFy0Bx84hQCSSpLMSHXqFvJSVJpigm5nlrVkJOkwhQUchW7KyWpMOWEnN2VklScYkKuUau6C4EkFaaYkOupV+hzPzlJKkpbIRcRF0TEYxGxJiKuGeXxP4qIhyPigYj4l4g4ZuKbum96rOQkqTjjhlxEVIGbgLcDi4HLI2LxiNN+BvSmlE4Gbgf+eqIbuq8a9Yo7g0tSYdqp5JYBa1JKT6SUtgG3AhcNPyGldHdK6ZXW3R8Dcye2mfvOKQSSVJ52Qu5o4Klh99e1jo3lPwLfHu2BiLgyIlZFxKqNGze238oJ4BQCSSrPhA48iYgPAL3A34z2eErp5pRSb0qpd86cORP5p8fVqFvJSVJpam2csx6YN+z+3NaxXUTEecB/AX4npbR1Ypo3cZoLNFvJSVJJ2qnkVgILI2JBREwBLgNWDD8hIk4DPgdcmFJ6duKbue+a3ZUDpJQ63RRJ0iQZN+RSSjuAq4G7gEeA21JKqyPi+oi4sHXa3wAHA/89Iu6PiBVjvFzH9NSrAGzrt8tSkkrRTnclKaU7gTtHHLt22O3zJrhdE2747uA9tWqHWyNJmgwFrXjSDDZHWEpSOcoJucFKzgnhklSMYkKu0arknEYgSeUoJuR2XpOzu1KSSlFcyLkTgSSVo5iQ29ldaSUnSaUoJuSGTyGQJJWhoJBrVXJOIZCkYpQTcnUrOUkqTTEhN3RNzoEnklSMYkLOKQSSVJ7iQs4pBJJUjmJCzikEklSeYkKuVgkq4cATSSpJMSEXEfTUqu5CIEkFKSbkoDmNwEpOkspRVMg1alWnEEhSQYoKuZ56hT4HnkhSMcoKuVrFSk6SClJUyDXqVacQSFJBigq5npoDTySpJIWFnFMIJKkkRYVcwykEklSUokKup1Y15CSpIIWFXMXuSkkqSFkhZ3elJBWlrJCrVdlqJSdJxSgr5KzkJKkoZYVca+BJSqnTTZEkTYKiQq5Rb75dqzlJKkNRIddTG9wd3JCTpBIUFnKtSs7BJ5JUhDJDzkpOkopQVMg16oPdlVZyklSCokJusJLrc085SSpCWSFnJSdJRSkq5BpDA0+s5CSpBEWF3M5KzpCTpBKUFXJD1+TsrpSkEhQVcg0rOUkqSlEht3OenJWcJJWgyJBzCoEklaGskHMKgSQVpaiQcwqBJJWlqJCrVStUK+HAE0kqRFEhB83rck4hkKQyFBdyjXrVSk6SClFcyPXUKg48kaRCFBlyTiGQpDIUF3LN7korOUkqQXEh1+yutJKTpBIUGHJVR1dKUiHKC7m6lZwklaK8kKtVXfFEkgrR3SGXEmxZBwPtdz82Kzm7KyWpBN0dcg/fAX+7BJ59uO2nOIVAksrR3SF35KnN30/9tO2nuOKJJJWju0NuxnyYNgfWrWr7Ka54Iknl6O6Qi4C5S2Hdyraf4sATSSpHd4ccwNxe2Pw4vPKbtk7vqVXY1j/AwEDazw2TJHVaBiG3tPl7/b1tnd5o7Q6+rd9qTpJy1/0hd9TpEJW2uyx7WruDu+qJJOWv+0Ou52A4bEn7IVdvvmVHWEpS/toKuYi4ICIei4g1EXHNKI+/OSLui4gdEfG+iW/mOOb2wrp7YWD84GrUmt2VDj6RpPyNG3IRUQVuAt4OLAYuj4jFI077FXAF8NWJbmBb5i6FrVtg07+Pe+rOSs7uSknKXTuV3DJgTUrpiZTSNuBW4KLhJ6SU1qaUHgA6Ux7NW9b83UaXZU+rknPVE0nKXzshdzTw1LD761rH9lhEXBkRqyJi1caNG/fmJUY381hoHNpWyDWs5CSpGJM68CSldHNKqTel1DtnzpyJe+FKpXVdbvyVTwYrOQeeSFL+2gm59cC8Yffnto4dWOYubS7U3PfCbk9zCoEklaOdkFsJLIyIBRExBbgMWLF/m7UX5i4FEmy4b7enDU4Gf2nrjklolCSpk8YNuZTSDuBq4C7gEeC2lNLqiLg+Ii4EiIilEbEOuBj4XESs3p+NHtXRZzR/j3Ndbv7sqTTqFX72q+cnoVGSpPeA1KwAAA3lSURBVE6qtXNSSulO4M4Rx64ddnslzW7MzjnoUJh9/LjX5XpqVZYtmMU9azZNUsMkSZ3S/SueDDe4I0Ha/eLLZx03izXPvsTTW/omqWGSpE7IK+TmLYVXNsNvntjtaWcd1xzZ+UOrOUnKWl4hN7gjwThdliccMZ1Z06YYcpKUubxCbs4JMOXgcQefVCrBm46bzT1rNpHG6dqUJHWvvEKuUoWjT4d1Px331LOOm8WzL25lzbMvTULDJEmdkFfIAcxdBk8/BNte2e1py4+bDeAoS0nKWIYhtxRSP/z6/t2fNmMq82dN5Z7HDTlJylWGIdfb/N3GYs3Lj5vNj5/YzPZ+17GUpBzlF3LTZsOMBfBUO9flZvPytn5+/pSrn0hSjvILOWjuL9fGpPDfPnYWEV6Xk6Rc5Rlyc5fCS8/AlnW7Pe3QqVM46ehDnC8nSZnKNOT27Lrcz371vLsSSFKG8gy5w0+E2kFthdxZx81mx0Dip7/cPAkNkyRNpjxDrlqHo05rK+TOOGYGPbUK9zxuyElSbvIMOWh2Wf7657Bj625Pa9SrLJ0/0+tykpShjENuKfRvg6cfHPfU5cfN5rFnXuTZF916R5JyknfIQdvz5QD+bY1dlpKUk3xD7nVHwiHz2rout/io13Ho1Lrz5SQpM/mGHDSvy42ztxxAtRK86dhZ/NCtdyQpK5mH3FLY8it48elxT11+3Gx+vaWPJza9PAkNkyRNhvxDDtqeLwc4ylKSMpJ3yB15ClSntBVyr585lbkzDnLrHUnKSN4hV+uBI05u67pcRHDWcbP50ROb2eHWO5KUhbxDDppdluvvg/7x16Y8a+FsXuzbwYPrt0xCwyRJ+1sBIdcLO16FZx4a99Q3Het1OUnKSf4hN29Z83cb1+VmTpvCkqNe53w5ScpE/iF3yDw4+PC2rstBc5TlfU8+zyvb3HpHkrpd/iEX0bwu10YlB835ctv6B1i59rn93DBJ0v6Wf8hB87rcb34BL4+/NuXS+TOZUq14XU6SMlBIyLWuy60fv8vyoClVzjhmBj9wvpwkdb0yQu6oUyGqbXdZnrVwNo/8+gU2vbT7vegkSQe2MkJuyjQ4fMkeXZcD+LdfuPWOJHWzMkIOWoNP7oWB/nFPPenoQ5jeqPFDuywlqauVE3LzlsG2F2HjY+OeOrj1zj1uvSNJXa2ckNuDHQmgOV9u/fOv8uTmV/ZjoyRJ+1M5ITfzDXDQjD2+LufqJ5LUvcoJuaFJ4e2tfLJg9jSOOqThfDlJ6mLlhBw058ttfBT6xt9lICJYftxs/u0Xm+kf8LqcJHWjwkKuF0iw/t62Tj9r4Wy2vLqd1RvcekeSulFZIXf06UC03WU5uPWO1+UkqTuVFXKNQ2DOCW0PPpkzvYcTjpjudTlJ6lJlhRw0uyzXrYQ2578tP242K9c+R9/28SeRS5IOLOWF3Lxl8Opz8OwjbZ1+1nGz2bZjgFVuvSNJXae8kJt/FlTqcMtb4JtXwVM/3W1Vt2zBTGqV8LqcJHWh8kJu5hvgyrvhlMvhkRXwhfPhM8vhJzfDq8+/5vRpPTVOf/0Mr8tJUhcqL+QAjjgJ3nkj/PGj8M7/F6p1+PZ/hv96Atzx4eboy2HV3fLjZvPQhi089/K2DjZakrSnygy5QT3T4Ywr4D99H678Hpx8Caz+Jnz+XPjsWfDTW6BvC2ctnE1K8Hf/+3HWbnq5w42WJLUrOrXKfm9vb1q1qr35apOq7wV46HZY9ffw9ANQn8rAkvfy8Q3L+IdfzQSChYcdzPmLD+f8xYdzytxDqVSi062WpGJFxL0ppd5RHzPkxpASbLivGXYPfR22v8L2GQt5cMZ5fPmlXlasm0r/QGLO9B7OW3QY5y8+nDcdO5tGvdrplktSUQy5fdW3pRl0D34dnvwhkOg/7CQemf02/vGVXr7xRIWXt/UzdUqVNy+cw3mLD+etJxzGzGlTOt1yScqeITeRXtgAq+9oht76ZvsH5i7licMv4Pa+M7jj8QGefqGPSkDv/Jm8ccFMjj9iOscfPp0Fs6dRq5Z9GVSSJpoht788txYe+kbz55kHgSDNX86Go9/Bt7b18k9rtvHYMy8O7WIwpVrh2MMO5vjDD+b4I17HCUdM57eOmM5RhzSI8LqeJO0NQ24ybPx3WP0NePB22Pw4RBWOfQs75izhN1uDZ18Nfv0KrHsRnnxhgGdegT6m0McUqlMO4siZh3DUnJm8/vCZzJw+jWolmj/VCtUIapUKlUpQqwSVSoXqsNvNx6BSqUAElagQEUQ0n0OlSiUgqBDV4Y83zxluZ9aOHboxxkCb2N1zzHCpa0zmP9dafd8v6xhykykleOahZnfm6jvghfXQ7/w6SRrpF9U3cOyf/2yfX2d3IVfb51fXriKak82POAnO+3jz2EA/7NgKO/pg+6vN3zv6YHsf7Hi19buPtP1Vtrz4Aq/0bWUgwcDAQPN3SqSBRH9KpIGB1m/oTwOkoccHIA2QAFIipQGaNwdgIAEDpJSaIZwSibSb5czG/g+fvfqPog79h5SkPbc3/1pjL59XnX44x+7F8/aEITcZKlWYMrX5sxsBHNr6kSTtO4f6SZKyZchJkrJlyEmSsmXISZKyZchJkrJlyEmSstVWyEXEBRHxWESsiYhrRnm8JyL+sfX4TyJi/kQ3VJKkPTVuyEVEFbgJeDuwGLg8IhaPOO0/As+llI4D/hb4q4luqCRJe6qdSm4ZsCal9ERKaRtwK3DRiHMuAr7Uun07cG644rAkqcPaCbmjgaeG3V/XOjbqOSmlHcAWYNbIF4qIKyNiVUSs2rhx4961WJKkNk3qwJOU0s0ppd6UUu+cOXMm809LkgrUTsitB+YNuz+3dWzUcyKiBhwCbJ6IBkqStLfaCbmVwMKIWBARU4DLgBUjzlkB/H7r9vuA/506tYePJEkt4+5CkFLaERFXA3cBVeCLKaXVEXE9sCqltAL4AvDliFgD/IZmEEqS1FFtbbWTUroTuHPEsWuH3e4DLp7YpkmStG9c8USSlC1DTpKULUNOkpQtQ06SlC1DTpKULUNOkpSt6NSc7YjYCDw5AS81G9g0Aa/T7fwcmvwc/AwG+Tk0lfA5HJNSGnWtyI6F3ESJiFUppd5Ot6PT/Bya/Bz8DAb5OTSV/jnYXSlJypYhJ0nKVg4hd3OnG3CA8HNo8nPwMxjk59BU9OfQ9dfkJEkaSw6VnCRJozLkJEnZ6uqQi4gLIuKxiFgTEdd0uj2dEhFrI+LBiLg/IlZ1uj2TJSK+GBHPRsRDw47NjIj/FRGPt37P6GQb97cxPoOPR8T61vfh/oh4RyfbuL9FxLyIuDsiHo6I1RHxh63jpX0Xxvocivo+jNS11+Qiogr8O3A+sI7mDuaXp5Qe7mjDOiAi1gK9KaXcJ3zuIiLeDLwE/ENK6cTWsb8GfpNS+mTrP3xmpJT+pJPt3J/G+Aw+DryUUvpUJ9s2WSLiSODIlNJ9ETEduBd4F3AFZX0XxvocLqGg78NI3VzJLQPWpJSeSCltA24FLupwmzSJUkr/SnMn+uEuAr7Uuv0lmv/IszXGZ1CUlNKvU0r3tW6/CDwCHE1534WxPoeidXPIHQ08Nez+Osr9HzQB34mIeyPiyk43psMOTyn9unX7aeDwTjamg66OiAda3ZlZd9MNFxHzgdOAn1Dwd2HE5wCFfh+gu0NOO52VUjodeDvw4VYXVvFSsy++O/vj981ngGOBU4FfA/+1s82ZHBFxMPB14KMppReGP1bSd2GUz6HI78Ogbg659cC8Yffnto4VJ6W0vvX7WeCbNLtyS/VM69rE4DWKZzvcnkmXUnompdSfUhoAbqGA70NE1Gn+H/tXUkrfaB0u7rsw2udQ4vdhuG4OuZXAwohYEBFTgMuAFR1u06SLiGmti8xExDTgbcBDu39W1lYAv9+6/fvAtzrYlo4Y/D/2lneT+fchIgL4AvBISumGYQ8V9V0Y63Mo7fswUteOrgRoDYW9EagCX0wp/WWHmzTpIuINNKs3gBrw1VI+h4j4GnAOza1EngGuA+4AbgNeT3Mrp0tSStkOzBjjMziHZtdUAtYC/2nYtansRMRZwA+AB4GB1uE/pXk9qqTvwlifw+UU9H0YqatDTpKk3enm7kpJknbLkJMkZcuQkyRly5CTJGXLkJMkZcuQk7pcRJwTEf/U6XZIByJDTpKULUNOmiQR8YGI+GlrT6/PRUQ1Il6KiL9t7f/1LxExp3XuqRHx49aiut8cXFQ3Io6LiO9GxM8j4r6IOLb18gdHxO0R8WhEfKW1+oVUPENOmgQRsQi4FFieUjoV6AfeD0wDVqWUlgDfp7liCcA/AH+SUjqZ5goWg8e/AtyUUjoFeBPNBXehueL8R4HFwBuA5fv9TUldoNbpBkiFOBc4A1jZKrIOorlg8ADwj61z/hvwjYg4BDg0pfT91vEvAf+9tUbp0SmlbwKklPoAWq/305TSutb9+4H5wD37/21JBzZDTpocAXwppfSxXQ5G/PmI8/Z2nb2tw273479tCbC7Upos/wK8LyIOA4iImRFxDM1/g+9rnfN/AveklLYAz0XE2a3jvwd8v7Xb87qIeFfrNXoiYuqkvgupy/hfe9IkSCk9HBF/RnMH9wqwHfgw8DKwrPXYszSv20Fza5jPtkLsCeCDreO/B3wuIq5vvcbFk/g2pK7jLgRSB0XESymlgzvdDilXdldKkrJlJSdJypaVnCQpW4acJClbhpwkKVuGnCQpW4acJClb/z8ztdrZtzF0QQAAAABJRU5ErkJggg=="/>
          <p:cNvSpPr>
            <a:spLocks noChangeAspect="1" noChangeArrowheads="1"/>
          </p:cNvSpPr>
          <p:nvPr/>
        </p:nvSpPr>
        <p:spPr bwMode="auto">
          <a:xfrm>
            <a:off x="155574" y="-144463"/>
            <a:ext cx="3790783" cy="379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9307" y="280910"/>
            <a:ext cx="3193217" cy="388917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64" y="4381325"/>
            <a:ext cx="11362760" cy="224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62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9670"/>
            <a:ext cx="9905998" cy="1733004"/>
          </a:xfrm>
        </p:spPr>
        <p:txBody>
          <a:bodyPr/>
          <a:lstStyle/>
          <a:p>
            <a:r>
              <a:rPr lang="ru-RU" dirty="0" smtClean="0"/>
              <a:t>Обучение на фотографиях</a:t>
            </a:r>
            <a:br>
              <a:rPr lang="ru-RU" dirty="0" smtClean="0"/>
            </a:br>
            <a:r>
              <a:rPr lang="ru-RU" dirty="0" smtClean="0"/>
              <a:t> без шума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6300" y="1272368"/>
            <a:ext cx="5557428" cy="253418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800" b="1" dirty="0" smtClean="0"/>
          </a:p>
          <a:p>
            <a:pPr marL="0" indent="0">
              <a:buNone/>
            </a:pPr>
            <a:endParaRPr lang="ru-RU" sz="2800" b="1" dirty="0"/>
          </a:p>
          <a:p>
            <a:pPr marL="0" indent="0">
              <a:buNone/>
            </a:pPr>
            <a:r>
              <a:rPr lang="ru-RU" sz="2800" b="1" dirty="0" smtClean="0"/>
              <a:t>Функция активации: </a:t>
            </a:r>
            <a:r>
              <a:rPr lang="en-US" sz="2800" b="1" dirty="0" smtClean="0"/>
              <a:t>sigmoid</a:t>
            </a:r>
          </a:p>
          <a:p>
            <a:pPr marL="0" indent="0">
              <a:buNone/>
            </a:pPr>
            <a:r>
              <a:rPr lang="ru-RU" sz="2800" b="1" dirty="0"/>
              <a:t>Функция потери: </a:t>
            </a:r>
            <a:r>
              <a:rPr lang="en-US" sz="2800" b="1" dirty="0" err="1"/>
              <a:t>mae</a:t>
            </a:r>
            <a:endParaRPr lang="en-US" sz="2800" b="1" dirty="0"/>
          </a:p>
          <a:p>
            <a:pPr marL="0" indent="0">
              <a:buNone/>
            </a:pPr>
            <a:endParaRPr lang="ru-RU" sz="2800" b="1" dirty="0"/>
          </a:p>
        </p:txBody>
      </p:sp>
      <p:sp>
        <p:nvSpPr>
          <p:cNvPr id="4" name="AutoShape 2" descr="data:image/png;base64,iVBORw0KGgoAAAANSUhEUgAAAbkAAAI4CAYAAAD3UJfIAAAABHNCSVQICAgIfAhkiAAAAAlwSFlzAAALEgAACxIB0t1+/AAAADh0RVh0U29mdHdhcmUAbWF0cGxvdGxpYiB2ZXJzaW9uMy4yLjIsIGh0dHA6Ly9tYXRwbG90bGliLm9yZy+WH4yJAAAgAElEQVR4nO3de5TddX3v/+d7XzKbhAi5cU0kEVJIwp1JpAYsCvhDewRv3H7aVVzHcn4sWdbVrrOKPS0ov3b9bOuh/LoWXkDtz3pUykHFnB4sHnvQivWSgAiES4kYJIlAEiFcJ5eZz++PvWcyGWYyO8lkdvbn83ysNWv2/u7v3vPZ2x1fvD/fzyVSSkiSlKNKpxsgSdL+YshJkrJlyEmSsmXISZKyZchJkrJlyEmSsmXISZKyZchJkygi1kbEeZ1uh1QKQ06SlC1DTuqwiOiJiBsjYkPr58aI6Gk9Njsi/ikino+I30TEDyKi0nrsTyJifUS8GBGPRcS5nX0n0oGn1ukGSOK/AGcCpwIJ+BbwZ8CfA38MrAPmtM49E0gRcTxwNbA0pbQhIuYD1clttnTgs5KTOu/9wPUppWdTShuBTwC/13psO3AkcExKaXtK6QepueBsP9ADLI6IekppbUrpFx1pvXQAM+SkzjsKeHLY/SdbxwD+BlgDfCcinoiIawBSSmuAjwIfB56NiFsj4igk7cKQkzpvA3DMsPuvbx0jpfRiSumPU0pvAC4E/mjw2ltK6asppbNaz03AX01us6UDnyEnTb56RDQGf4CvAX8WEXMiYjZwLfDfACLiP0TEcRERwBaa3ZQDEXF8RLy1NUClD3gVGOjM25EOXIacNPnupBlKgz8NYBXwAPAgcB/wF61zFwLfBV4CfgR8OqV0N83rcZ8ENgFPA4cBH5u8tyB1h3DTVElSrqzkJEnZMuQkSdky5CRJ2TLkJEnZ6tiyXrNnz07z58/v1J+XJGXi3nvv3ZRSmjPaYx0Lufnz57Nq1apO/XlJUiYi4smxHrO7UpKULUNOkpQtQ06SlC1DTpKULUNOkpQtQ06SlC1DTpKULUNOkpQtQ06SlC1DTpKULUNOkpQtQ06SlC1DTpKULUNOkpQtQ06SlC1DTpKULUNOkpQtQ06SlC1DTpKULUNOkpStrg65TS9t5e5Hn+WFvu2dbook6QDU1SH386ee54P/30rWbnq5002RJB2AujrkempVAPq2D3S4JZKkA1F3h1y92fytO/o73BJJ0oGoq0Ou0arktlrJSZJG0dUhN1jJ9VnJSZJG0d0hV2t1V1rJSZJG0eUh1+qu3GHISZJeq6tDruHAE0nSbnR1yDmFQJK0O10eclZykqSxdXXIVSrBlGrFa3KSpFF1dchBs5rr224lJ0l6re4PubqVnCRpdN0fcrWq8+QkSaPq/pCrVxx4IkkaVfeHXK3qFAJJ0qgyCDkrOUnS6Lo+5BoOPJEkjaHrQ6458MRKTpL0WhmEnJWcJGl0XR9yjXrVkJMkjarrQ84VTyRJY+n+kHPgiSRpDN0fcg48kSSNoetDzikEkqSxdH3I9dSq7BhI7Og36CRJu8og5AY3TjXkJEm76vqQa9SrgCEnSXqtrg+5wUrOaQSSpJG6P+TqdldKkkbX9SHXqA12V1rJSZJ21fUhN1jJuaecJGmk7g+5wUrOa3KSpBEyCDmvyUmSRtf1IecUAknSWLo+5JxCIEkaSwYhZyUnSRpd14dcY2ienJWcJGlXXR9yg5WcUwgkSSN1f8hZyUmSxtD9ITc4hcBKTpI0QteHXEQwpebGqZKk12or5CLigoh4LCLWRMQ1Y5xzSUQ8HBGrI+KrE9vM3eupVZxCIEl6jdp4J0REFbgJOB9YB6yMiBUppYeHnbMQ+BiwPKX0XEQctr8aPJqeWtVKTpL0Gu1UcsuANSmlJ1JK24BbgYtGnPMHwE0ppecAUkrPTmwzd69RrzjwRJL0Gu2E3NHAU8Pur2sdG+63gN+KiB9GxI8j4oLRXigiroyIVRGxauPGjXvX4lH01CoOPJEkvcZEDTypAQuBc4DLgVsi4tCRJ6WUbk4p9aaUeufMmTNBf3qwu9JKTpK0q3ZCbj0wb9j9ua1jw60DVqSUtqeUfgn8O83QmxTN7korOUnSrtoJuZXAwohYEBFTgMuAFSPOuYNmFUdEzKbZffnEBLZzt3pqVUdXSpJeY9yQSyntAK4G7gIeAW5LKa2OiOsj4sLWaXcBmyPiYeBu4D+nlDbvr0aP1GMlJ0kaxbhTCABSSncCd444du2w2wn4o9bPpHPgiSRpNF2/4gk0N0514IkkaaQsQq654omVnCRpV5mEnJWcJOm1sgg5pxBIkkaTRcgNTiFojn+RJKkpk5CrMJBgx4AhJ0naKYuQa9SrAHZZSpJ2kUXI9dQHdwd38Ikkaac8Qq7WfBt9VnKSpGEyCblWd6WVnCRpmCxCrjHYXWklJ0kaJouQG6zk3IlAkjRcJiFnJSdJeq08Qs4pBJKkUeQRcoOjK+2ulCQNk0XIOfBEkjSaLELOKQSSpNHkEXJWcpKkUeQRck4hkCSNIpOQs5KTJL2WISdJylYWIRcR9NQqDjyRJO0ii5CDZjVnJSdJGi6bkGvUq2zdYSUnSdopm5DrqVfYut1KTpK0Uz4hV6vSZyUnSRomo5CzkpMk7SqbkGtekzPkJEk7ZRNyPbWKK55IknaRVchZyUmShssm5JxCIEkaKZuQa3ZXWslJknbKKOSs5CRJu8om5Bp1r8lJknaVTcj11KvOk5Mk7SKfkKtV6NvRT0qp002RJB0gsgq5lGB7vyEnSWrKJuQa9SqAg08kSUOyCbnB3cGdRiBJGpRRyFnJSZJ2lU/I1ZtvxWkEkqRB+YRcq5JzkWZJ0qB8Qs5KTpI0Qj4h1xp44oRwSdKgbELOKQSSpJGyCTmnEEiSRsoo5KzkJEm7yibkGg48kSSNkE3IDVVyTiGQJLXkE3JWcpKkEbIJucbQNTlDTpLUlE3I1atBhN2VkqSdsgm5iGhtnGolJ0lqyibkoDn4xEpOkjQoq5Br1Ctek5MkDckq5HpqVXchkCQNySzkrOQkSTtlFXKNetWQkyQNySrkemoVuyslSUPyCjkHnkiShskr5GpVdyGQJA3JKuQa9Yo7g0uShrQVchFxQUQ8FhFrIuKaUR6/IiI2RsT9rZ8PTXxTx9dTq9JnJSdJaqmNd0JEVIGbgPOBdcDKiFiRUnp4xKn/mFK6ej+0sW09NSs5SdJO7VRyy4A1KaUnUkrbgFuBi/Zvs/aOUwgkScO1E3JHA08Nu7+udWyk90bEAxFxe0TMG+2FIuLKiFgVEas2bty4F83dPacQSJKGm6iBJ/8DmJ9SOhn4X8CXRjsppXRzSqk3pdQ7Z86cCfrTOw2ueJJSmvDXliR1n3ZCbj0wvDKb2zo2JKW0OaW0tXX388AZE9O8PdNTb26cuq3fLktJUnshtxJYGBELImIKcBmwYvgJEXHksLsXAo9MXBPb11Nrvh2vy0mSoI3RlSmlHRFxNXAXUAW+mFJaHRHXA6tSSiuAj0TEhcAO4DfAFfuxzWMarOT6tvfzuka9E02QJB1Axg05gJTSncCdI45dO+z2x4CPTWzT9txQJec0AkkS2a140qzk7K6UJEFmITdYyTmNQJIEmYaclZwkCTILuZ3dlVZykqTMQs6BJ5Kk4TILOSs5SdJOWYVco+41OUnSTlmF3OBkcLsrJUmQW8gNTiGwu1KSRKYhZyUnSYLMQs4pBJKk4bIKuVolqAT0WclJksgs5CKCnlrVSk6SBGQWctCcRuAUAkkSZBhyPbWqA08kSUCOIVevOIVAkgTkGHK1ipWcJAnIMOQadQeeSJKasgu5nlrFKQSSJCDLkLOSkyQ1ZRdyTiGQJA3KLuR6alX6tlvJSZKyDDkrOUlSU34hV68acpIkIMeQq1XYanelJIkcQ65eoc9KTpJEjiFXq7JtxwAppU43RZLUYdmFXKPe2h3cak6SipddyPXUWruDu+qJJBUvw5AbrOQcfCJJpcsu5Br1ViVnd6UkFS+7kBus5Fz1RJKUbchZyUmSsgu5nd2VVnKSVLrsQm6oknN0pSQVL7+Qa1VyfVZyklS8/ELOSk6S1JJdyDmFQJI0KLuQcwqBJGlQtiFnJSdJyi7knEIgSRqUXcg58ESSNCi7kKtVK1Qr4RQCSVJ+IQfNas5KTpKUZcg16lUHnkiS8gy5nlrFKQSSpHxDzkpOkpRlyDW7K63kJKl0WYZcs7vSSk6SSpdpyFnJSZJyDbm61+QkSbmGXK3qPDlJUqYhV6+44okkKdOQc8UTSRKZhpwrnkiSINOQa1ZydldKUukyDTkrOUlSpiHXqFfY1j/AwEDqdFMkSR2UZcj11Jq7g2/rt5qTpJJlGnLNt+VOBJJUtjxDrt58W16Xk6SyZRlyjVZ3pXPlJKlsWYbcYCXnqieSVLa2Qi4iLoiIxyJiTURcs5vz3hsRKSJ6J66Je67HSk6SRBshFxFV4Cbg7cBi4PKIWDzKedOBPwR+MtGN3FONoWtyVnKSVLJ2KrllwJqU0hMppW3ArcBFo5z3fwN/BfRNYPv2ymAl58apklS2dkLuaOCpYffXtY4NiYjTgXkppf+5uxeKiCsjYlVErNq4ceMeN7Zdg1MIrOQkqWz7PPAkIirADcAfj3duSunmlFJvSql3zpw5+/qnx9Sot67JOYVAkorWTsitB+YNuz+3dWzQdOBE4HsRsRY4E1jRycEnVnKSJGgv5FYCCyNiQURMAS4DVgw+mFLaklKanVKan1KaD/wYuDCltGq/tLgNQ1MIvCYnSUUbN+RSSjuAq4G7gEeA21JKqyPi+oi4cH83cG/snEJgJSdJJau1c1JK6U7gzhHHrh3j3HP2vVn7puGyXpIkMl3xZErV7kpJUqYhV6tWqFXCgSeSVLgsQw6a0wjsrpSksmUbcj21ipWcJBUu65DzmpwklS3bkLO7UpKUbchNqVWcJydJhcs25HrqVfqs5CSpaPmGnJWcJBUv25DzmpwkKduQa46utJKTpJJlHXLbrOQkqWjZhpzdlZKkbEPOFU8kSRmHXNUVTySpcPmGXN1KTpJKl23INWpVtvcn+gdSp5siSeqQbEOuZ2h3cKs5SSpVviFXa4Wc1+UkqVjZhlyjXgVwGoEkFSzbkBus5Fz1RJLKVet0A/aXnpqVnKTO2r59O+vWraOvr6/TTclCo9Fg7ty51Ov1tp+Tbcg1HHgiqcPWrVvH9OnTmT9/PhHR6eZ0tZQSmzdvZt26dSxYsKDt52XcXWklJ6mz+vr6mDVrlgE3ASKCWbNm7XFVnG/I1b0mJ6nzDLiJszefZb4h5xQCSYV7/vnn+fSnP73Hz3vHO97B888/v9tzrr32Wr773e/ubdMmTbYh5xQCSaUbK+R27Nix2+fdeeedHHroobs95/rrr+e8887bp/ZNhmxDzikEkkp3zTXX8Itf/IJTTz2VpUuXcvbZZ3PhhReyePFiAN71rndxxhlnsGTJEm6++eah582fP59Nmzaxdu1aFi1axB/8wR+wZMkS3va2t/Hqq68CcMUVV3D77bcPnX/ddddx+umnc9JJJ/Hoo48CsHHjRs4//3yWLFnChz70IY455hg2bdo0qZ9BtqMrHXgi6UDyif+xmoc3vDChr7n4qNdx3TuXjPn4Jz/5SR566CHuv/9+vve97/G7v/u7PPTQQ0OjE7/4xS8yc+ZMXn31VZYuXcp73/teZs2atctrPP7443zta1/jlltu4ZJLLuHrX/86H/jAB17zt2bPns19993Hpz/9aT71qU/x+c9/nk984hO89a1v5WMf+xj//M//zBe+8IUJff/tyLaScwqBJO1q2bJluwy//7u/+ztOOeUUzjzzTJ566ikef/zx1zxnwYIFnHrqqQCcccYZrF27dtTXfs973vOac+655x4uu+wyAC644AJmzJgxge+mPVZykjQJdldxTZZp06YN3f7e977Hd7/7XX70ox8xdepUzjnnnFGH5/f09AzdrlarQ92VY51XrVbHveY3mbKt5LwmJ6l006dP58UXXxz1sS1btjBjxgymTp3Ko48+yo9//OMJ//vLly/ntttuA+A73/kOzz333IT/jfFkW8lVKsGUasVKTlKxZs2axfLlyznxxBM56KCDOPzww4ceu+CCC/jsZz/LokWLOP744znzzDMn/O9fd911XH755Xz5y1/mt3/7tzniiCOYPn36hP+d3YmUOrOpaG9vb1q1atV+/RsnXXcXF/fO49p3Lt6vf0eSRvPII4+waNGiTjejY7Zu3Uq1WqVWq/GjH/2Iq666ivvvv3+fXnO0zzQi7k0p9Y52fraVHDRXPelz4IkkdcSvfvUrLrnkEgYGBpgyZQq33HLLpLch75CrVV3xRJI6ZOHChfzsZz/raBuyHXgCzUrOKQSSVK68Q65Wpc9KTpKKlXnIWclJUsmyDrlG3SkEklSyrEOup1Y15CSpTQcffDAAGzZs4H3ve9+o55xzzjmMN/3rxhtv5JVXXhm6387WPftL5iFXYasrnkjSHjnqqKOGdhjYGyNDrp2te/aXvEOubiUnqVzXXHMNN91009D9j3/84/zFX/wF55577tC2ON/61rde87y1a9dy4oknAvDqq69y2WWXsWjRIt797nfvsnblVVddRW9vL0uWLOG6664Dmos+b9iwgbe85S285S1vAXZu3QNwww03cOKJJ3LiiSdy4403Dv29sbb02VdZz5NrWMlJOlB8+xp4+sGJfc0jToK3f3LMhy+99FI++tGP8uEPfxiA2267jbvuuouPfOQjvO51r2PTpk2ceeaZXHjhhUTEqK/xmc98hqlTp/LII4/wwAMPcPrppw899pd/+ZfMnDmT/v5+zj33XB544AE+8pGPcMMNN3D33Xcze/bsXV7r3nvv5e///u/5yU9+QkqJN77xjfzO7/wOM2bMaHtLnz2VeSVXoc9KTlKhTjvtNJ599lk2bNjAz3/+c2bMmMERRxzBn/7pn3LyySdz3nnnsX79ep555pkxX+Nf//Vfh8Lm5JNP5uSTTx567LbbbuP000/ntNNOY/Xq1Tz88MO7bc8999zDu9/9bqZNm8bBBx/Me97zHn7wgx8A7W/ps6eyruSaK55YyUk6AOym4tqfLr74Ym6//XaefvppLr30Ur7yla+wceNG7r33Xur1OvPnzx91i53x/PKXv+RTn/oUK1euZMaMGVxxxRV79TqD2t3SZ09lXck5hUBS6S699FJuvfVWbr/9di6++GK2bNnCYYcdRr1e5+677+bJJ5/c7fPf/OY389WvfhWAhx56iAceeACAF154gWnTpnHIIYfwzDPP8O1vf3voOWNt8XP22Wdzxx138Morr/Dyyy/zzW9+k7PPPnsC3+1rZV/J7RhI7OgfoFbNOs8laVRLlizhxRdf5Oijj+bII4/k/e9/P+985zs56aST6O3t5YQTTtjt86+66io++MEPsmjRIhYtWsQZZ5wBwCmnnMJpp53GCSecwLx581i+fPnQc6688kouuOACjjrqKO6+++6h46effjpXXHEFy5YtA+BDH/oQp5122oR1TY4m6612Pvf9X/D/fPtRVn/i/2BaT9Z5LukAVPpWO/vDnm61k3V506hXAeyylKRCZR1yPbXm23P9SkkqU94hV2++PXcikKQy5R1ytcHuSis5SZ3RqXEPOdqbzzLrkGu0Kjl3B5fUCY1Gg82bNxt0EyClxObNm2k0Gnv0vKyHHA5Wcn1OCJfUAXPnzmXdunVs3Lix003JQqPRYO7cuXv0nMxDbnDgiZWcpMlXr9dZsGBBp5tRtMy7K51CIEklyzrknEIgSWXLPOQGr8lZyUlSifIOubqVnCSVLOuQawzOk7OSk6QiZR1yQyueWMlJUpHaCrmIuCAiHouINRFxzSiP/18R8WBE3B8R90TE4olv6p6bUnUyuCSVbNyQi4gqcBPwdmAxcPkoIfbVlNJJKaVTgb8Gbpjwlu6FSiWYUnPjVEkqVTuV3DJgTUrpiZTSNuBW4KLhJ6SUXhh2dxpwwKxh01OrOPBEkgrVzoonRwNPDbu/DnjjyJMi4sPAHwFTgLeO9kIRcSVwJcDrX//6PW3rXumpVZ1CIEmFmrCBJymlm1JKxwJ/AvzZGOfcnFLqTSn1zpkzZ6L+9G416lZyklSqdkJuPTBv2P25rWNjuRV41740aiL1eE1OkorVTsitBBZGxIKImAJcBqwYfkJELBx293eBxyeuifump1Zlq7sQSFKRxr0ml1LaERFXA3cBVeCLKaXVEXE9sCqltAK4OiLOA7YDzwG/vz8bvSd66lZyklSqtrbaSSndCdw54ti1w27/4QS3a8I0alXnyUlSobJe8QSalZwrnkhSmfIPuVrFSk6SCpV9yDXqVacQSFKhsg85pxBIUrkKCLkqfU4hkKQiZR9yDacQSFKxsg+5nlrVkJOkQhUQchX6BxLb+w06SSpN/iHX2h3cak6SypN9yDXqVQDXr5SkAmUfcj215lvss5KTpOIUEHJWcpJUquxDruE1OUkqVvYhN1TJGXKSVJwCQq51Tc7uSkkqTv4hZ3elJBUr/5Bz4IkkFSv7kBsceOIUAkkqT/YhZyUnSeXKP+S8JidJxco/5JxCIEnFKiDknEIgSaUqJuSs5CSpPNmHXETQU6uwdYeVnCSVJvuQg2Y1t3W7lZwklaaMkKtXreQkqUBFhFyjbiUnSSUqIuR6alX6rOQkqTiFhJyVnCSVqIiQa9SrTiGQpAIVEXJOIZCkMhUTcn12V0pScYoIuYZTCCSpSEWEXLO70kpOkkpTSMhVXaBZkgpURsjVreQkqURFhFyjXnWenCQVqIiQG5xCkFLqdFMkSZOomJAbSLC935CTpJIUEXKNehXAaQSSVJgiQs7dwSWpTIWEXLOScxqBJJWljJCrW8lJUonKCLlWJec0AkkqSxkh16rk3DhVkspSRsgNDjyxkpOkohQRck4hkKQyFRFyTiGQpDIVEnJOIZCkEhURcg2nEEhSkYoIuaEpBIacJBWljJAbrOTsrpSkopQRcg48kaQiFRFyU6oVIqzkJKk0RYRcRLQ2TrWSk6SSFBFy0Bx84hQCSSpLMSHXqFvJSVJpigm5nlrVkJOkwhQUchW7KyWpMOWEnN2VklScYkKuUau6C4EkFaaYkOupV+hzPzlJKkpbIRcRF0TEYxGxJiKuGeXxP4qIhyPigYj4l4g4ZuKbum96rOQkqTjjhlxEVIGbgLcDi4HLI2LxiNN+BvSmlE4Gbgf+eqIbuq8a9Yo7g0tSYdqp5JYBa1JKT6SUtgG3AhcNPyGldHdK6ZXW3R8Dcye2mfvOKQSSVJ52Qu5o4Klh99e1jo3lPwLfHu2BiLgyIlZFxKqNGze238oJ4BQCSSrPhA48iYgPAL3A34z2eErp5pRSb0qpd86cORP5p8fVqFvJSVJpam2csx6YN+z+3NaxXUTEecB/AX4npbR1Ypo3cZoLNFvJSVJJ2qnkVgILI2JBREwBLgNWDD8hIk4DPgdcmFJ6duKbue+a3ZUDpJQ63RRJ0iQZN+RSSjuAq4G7gEeA21JKqyPi+oi4sHXa3wAHA/89Iu6PiBVjvFzH9NSrAGzrt8tSkkrRTnclKaU7gTtHHLt22O3zJrhdE2747uA9tWqHWyNJmgwFrXjSDDZHWEpSOcoJucFKzgnhklSMYkKu0arknEYgSeUoJuR2XpOzu1KSSlFcyLkTgSSVo5iQ29ldaSUnSaUoJuSGTyGQJJWhoJBrVXJOIZCkYpQTcnUrOUkqTTEhN3RNzoEnklSMYkLOKQSSVJ7iQs4pBJJUjmJCzikEklSeYkKuVgkq4cATSSpJMSEXEfTUqu5CIEkFKSbkoDmNwEpOkspRVMg1alWnEEhSQYoKuZ56hT4HnkhSMcoKuVrFSk6SClJUyDXqVacQSFJBigq5npoDTySpJIWFnFMIJKkkRYVcwykEklSUokKup1Y15CSpIIWFXMXuSkkqSFkhZ3elJBWlrJCrVdlqJSdJxSgr5KzkJKkoZYVca+BJSqnTTZEkTYKiQq5Rb75dqzlJKkNRIddTG9wd3JCTpBIUFnKtSs7BJ5JUhDJDzkpOkopQVMg16oPdlVZyklSCokJusJLrc085SSpCWSFnJSdJRSkq5BpDA0+s5CSpBEWF3M5KzpCTpBKUFXJD1+TsrpSkEhQVcg0rOUkqSlEht3OenJWcJJWgyJBzCoEklaGskHMKgSQVpaiQcwqBJJWlqJCrVStUK+HAE0kqRFEhB83rck4hkKQyFBdyjXrVSk6SClFcyPXUKg48kaRCFBlyTiGQpDIUF3LN7korOUkqQXEh1+yutJKTpBIUGHJVR1dKUiHKC7m6lZwklaK8kKtVXfFEkgrR3SGXEmxZBwPtdz82Kzm7KyWpBN0dcg/fAX+7BJ59uO2nOIVAksrR3SF35KnN30/9tO2nuOKJJJWju0NuxnyYNgfWrWr7Ka54Iknl6O6Qi4C5S2Hdyraf4sATSSpHd4ccwNxe2Pw4vPKbtk7vqVXY1j/AwEDazw2TJHVaBiG3tPl7/b1tnd5o7Q6+rd9qTpJy1/0hd9TpEJW2uyx7WruDu+qJJOWv+0Ou52A4bEn7IVdvvmVHWEpS/toKuYi4ICIei4g1EXHNKI+/OSLui4gdEfG+iW/mOOb2wrp7YWD84GrUmt2VDj6RpPyNG3IRUQVuAt4OLAYuj4jFI077FXAF8NWJbmBb5i6FrVtg07+Pe+rOSs7uSknKXTuV3DJgTUrpiZTSNuBW4KLhJ6SU1qaUHgA6Ux7NW9b83UaXZU+rknPVE0nKXzshdzTw1LD761rH9lhEXBkRqyJi1caNG/fmJUY381hoHNpWyDWs5CSpGJM68CSldHNKqTel1DtnzpyJe+FKpXVdbvyVTwYrOQeeSFL+2gm59cC8Yffnto4dWOYubS7U3PfCbk9zCoEklaOdkFsJLIyIBRExBbgMWLF/m7UX5i4FEmy4b7enDU4Gf2nrjklolCSpk8YNuZTSDuBq4C7gEeC2lNLqiLg+Ii4EiIilEbEOuBj4XESs3p+NHtXRZzR/j3Ndbv7sqTTqFX72q+cnoVGSpPeA1KwAAA3lSURBVE6qtXNSSulO4M4Rx64ddnslzW7MzjnoUJh9/LjX5XpqVZYtmMU9azZNUsMkSZ3S/SueDDe4I0Ha/eLLZx03izXPvsTTW/omqWGSpE7IK+TmLYVXNsNvntjtaWcd1xzZ+UOrOUnKWl4hN7gjwThdliccMZ1Z06YYcpKUubxCbs4JMOXgcQefVCrBm46bzT1rNpHG6dqUJHWvvEKuUoWjT4d1Px331LOOm8WzL25lzbMvTULDJEmdkFfIAcxdBk8/BNte2e1py4+bDeAoS0nKWIYhtxRSP/z6/t2fNmMq82dN5Z7HDTlJylWGIdfb/N3GYs3Lj5vNj5/YzPZ+17GUpBzlF3LTZsOMBfBUO9flZvPytn5+/pSrn0hSjvILOWjuL9fGpPDfPnYWEV6Xk6Rc5Rlyc5fCS8/AlnW7Pe3QqVM46ehDnC8nSZnKNOT27Lrcz371vLsSSFKG8gy5w0+E2kFthdxZx81mx0Dip7/cPAkNkyRNpjxDrlqHo05rK+TOOGYGPbUK9zxuyElSbvIMOWh2Wf7657Bj625Pa9SrLJ0/0+tykpShjENuKfRvg6cfHPfU5cfN5rFnXuTZF916R5JyknfIQdvz5QD+bY1dlpKUk3xD7nVHwiHz2rout/io13Ho1Lrz5SQpM/mGHDSvy42ztxxAtRK86dhZ/NCtdyQpK5mH3FLY8it48elxT11+3Gx+vaWPJza9PAkNkyRNhvxDDtqeLwc4ylKSMpJ3yB15ClSntBVyr585lbkzDnLrHUnKSN4hV+uBI05u67pcRHDWcbP50ROb2eHWO5KUhbxDDppdluvvg/7x16Y8a+FsXuzbwYPrt0xCwyRJ+1sBIdcLO16FZx4a99Q3Het1OUnKSf4hN29Z83cb1+VmTpvCkqNe53w5ScpE/iF3yDw4+PC2rstBc5TlfU8+zyvb3HpHkrpd/iEX0bwu10YlB835ctv6B1i59rn93DBJ0v6Wf8hB87rcb34BL4+/NuXS+TOZUq14XU6SMlBIyLWuy60fv8vyoClVzjhmBj9wvpwkdb0yQu6oUyGqbXdZnrVwNo/8+gU2vbT7vegkSQe2MkJuyjQ4fMkeXZcD+LdfuPWOJHWzMkIOWoNP7oWB/nFPPenoQ5jeqPFDuywlqauVE3LzlsG2F2HjY+OeOrj1zj1uvSNJXa2ckNuDHQmgOV9u/fOv8uTmV/ZjoyRJ+1M5ITfzDXDQjD2+LufqJ5LUvcoJuaFJ4e2tfLJg9jSOOqThfDlJ6mLlhBw058ttfBT6xt9lICJYftxs/u0Xm+kf8LqcJHWjwkKuF0iw/t62Tj9r4Wy2vLqd1RvcekeSulFZIXf06UC03WU5uPWO1+UkqTuVFXKNQ2DOCW0PPpkzvYcTjpjudTlJ6lJlhRw0uyzXrYQ2578tP242K9c+R9/28SeRS5IOLOWF3Lxl8Opz8OwjbZ1+1nGz2bZjgFVuvSNJXae8kJt/FlTqcMtb4JtXwVM/3W1Vt2zBTGqV8LqcJHWh8kJu5hvgyrvhlMvhkRXwhfPhM8vhJzfDq8+/5vRpPTVOf/0Mr8tJUhcqL+QAjjgJ3nkj/PGj8M7/F6p1+PZ/hv96Atzx4eboy2HV3fLjZvPQhi089/K2DjZakrSnygy5QT3T4Ywr4D99H678Hpx8Caz+Jnz+XPjsWfDTW6BvC2ctnE1K8Hf/+3HWbnq5w42WJLUrOrXKfm9vb1q1qr35apOq7wV46HZY9ffw9ANQn8rAkvfy8Q3L+IdfzQSChYcdzPmLD+f8xYdzytxDqVSi062WpGJFxL0ppd5RHzPkxpASbLivGXYPfR22v8L2GQt5cMZ5fPmlXlasm0r/QGLO9B7OW3QY5y8+nDcdO5tGvdrplktSUQy5fdW3pRl0D34dnvwhkOg/7CQemf02/vGVXr7xRIWXt/UzdUqVNy+cw3mLD+etJxzGzGlTOt1yScqeITeRXtgAq+9oht76ZvsH5i7licMv4Pa+M7jj8QGefqGPSkDv/Jm8ccFMjj9iOscfPp0Fs6dRq5Z9GVSSJpoht788txYe+kbz55kHgSDNX86Go9/Bt7b18k9rtvHYMy8O7WIwpVrh2MMO5vjDD+b4I17HCUdM57eOmM5RhzSI8LqeJO0NQ24ybPx3WP0NePB22Pw4RBWOfQs75izhN1uDZ18Nfv0KrHsRnnxhgGdegT6m0McUqlMO4siZh3DUnJm8/vCZzJw+jWolmj/VCtUIapUKlUpQqwSVSoXqsNvNx6BSqUAElagQEUQ0n0OlSiUgqBDV4Y83zxluZ9aOHboxxkCb2N1zzHCpa0zmP9dafd8v6xhykykleOahZnfm6jvghfXQ7/w6SRrpF9U3cOyf/2yfX2d3IVfb51fXriKak82POAnO+3jz2EA/7NgKO/pg+6vN3zv6YHsf7Hi19buPtP1Vtrz4Aq/0bWUgwcDAQPN3SqSBRH9KpIGB1m/oTwOkoccHIA2QAFIipQGaNwdgIAEDpJSaIZwSibSb5czG/g+fvfqPog79h5SkPbc3/1pjL59XnX44x+7F8/aEITcZKlWYMrX5sxsBHNr6kSTtO4f6SZKyZchJkrJlyEmSsmXISZKyZchJkrJlyEmSstVWyEXEBRHxWESsiYhrRnm8JyL+sfX4TyJi/kQ3VJKkPTVuyEVEFbgJeDuwGLg8IhaPOO0/As+llI4D/hb4q4luqCRJe6qdSm4ZsCal9ERKaRtwK3DRiHMuAr7Uun07cG644rAkqcPaCbmjgaeG3V/XOjbqOSmlHcAWYNbIF4qIKyNiVUSs2rhx4961WJKkNk3qwJOU0s0ppd6UUu+cOXMm809LkgrUTsitB+YNuz+3dWzUcyKiBhwCbJ6IBkqStLfaCbmVwMKIWBARU4DLgBUjzlkB/H7r9vuA/506tYePJEkt4+5CkFLaERFXA3cBVeCLKaXVEXE9sCqltAL4AvDliFgD/IZmEEqS1FFtbbWTUroTuHPEsWuH3e4DLp7YpkmStG9c8USSlC1DTpKULUNOkpQtQ06SlC1DTpKULUNOkpSt6NSc7YjYCDw5AS81G9g0Aa/T7fwcmvwc/AwG+Tk0lfA5HJNSGnWtyI6F3ESJiFUppd5Ot6PT/Bya/Bz8DAb5OTSV/jnYXSlJypYhJ0nKVg4hd3OnG3CA8HNo8nPwMxjk59BU9OfQ9dfkJEkaSw6VnCRJozLkJEnZ6uqQi4gLIuKxiFgTEdd0uj2dEhFrI+LBiLg/IlZ1uj2TJSK+GBHPRsRDw47NjIj/FRGPt37P6GQb97cxPoOPR8T61vfh/oh4RyfbuL9FxLyIuDsiHo6I1RHxh63jpX0Xxvocivo+jNS11+Qiogr8O3A+sI7mDuaXp5Qe7mjDOiAi1gK9KaXcJ3zuIiLeDLwE/ENK6cTWsb8GfpNS+mTrP3xmpJT+pJPt3J/G+Aw+DryUUvpUJ9s2WSLiSODIlNJ9ETEduBd4F3AFZX0XxvocLqGg78NI3VzJLQPWpJSeSCltA24FLupwmzSJUkr/SnMn+uEuAr7Uuv0lmv/IszXGZ1CUlNKvU0r3tW6/CDwCHE1534WxPoeidXPIHQ08Nez+Osr9HzQB34mIeyPiyk43psMOTyn9unX7aeDwTjamg66OiAda3ZlZd9MNFxHzgdOAn1Dwd2HE5wCFfh+gu0NOO52VUjodeDvw4VYXVvFSsy++O/vj981ngGOBU4FfA/+1s82ZHBFxMPB14KMppReGP1bSd2GUz6HI78Ogbg659cC8Yffnto4VJ6W0vvX7WeCbNLtyS/VM69rE4DWKZzvcnkmXUnompdSfUhoAbqGA70NE1Gn+H/tXUkrfaB0u7rsw2udQ4vdhuG4OuZXAwohYEBFTgMuAFR1u06SLiGmti8xExDTgbcBDu39W1lYAv9+6/fvAtzrYlo4Y/D/2lneT+fchIgL4AvBISumGYQ8V9V0Y63Mo7fswUteOrgRoDYW9EagCX0wp/WWHmzTpIuINNKs3gBrw1VI+h4j4GnAOza1EngGuA+4AbgNeT3Mrp0tSStkOzBjjMziHZtdUAtYC/2nYtansRMRZwA+AB4GB1uE/pXk9qqTvwlifw+UU9H0YqatDTpKk3enm7kpJknbLkJMkZcuQkyRly5CTJGXLkJMkZcuQk7pcRJwTEf/U6XZIByJDTpKULUNOmiQR8YGI+GlrT6/PRUQ1Il6KiL9t7f/1LxExp3XuqRHx49aiut8cXFQ3Io6LiO9GxM8j4r6IOLb18gdHxO0R8WhEfKW1+oVUPENOmgQRsQi4FFieUjoV6AfeD0wDVqWUlgDfp7liCcA/AH+SUjqZ5goWg8e/AtyUUjoFeBPNBXehueL8R4HFwBuA5fv9TUldoNbpBkiFOBc4A1jZKrIOorlg8ADwj61z/hvwjYg4BDg0pfT91vEvAf+9tUbp0SmlbwKklPoAWq/305TSutb9+4H5wD37/21JBzZDTpocAXwppfSxXQ5G/PmI8/Z2nb2tw273479tCbC7Upos/wK8LyIOA4iImRFxDM1/g+9rnfN/AveklLYAz0XE2a3jvwd8v7Xb87qIeFfrNXoiYuqkvgupy/hfe9IkSCk9HBF/RnMH9wqwHfgw8DKwrPXYszSv20Fza5jPtkLsCeCDreO/B3wuIq5vvcbFk/g2pK7jLgRSB0XESymlgzvdDilXdldKkrJlJSdJypaVnCQpW4acJClbhpwkKVuGnCQpW4acJClb/z8ztdrZtzF0QQAAAABJRU5ErkJggg=="/>
          <p:cNvSpPr>
            <a:spLocks noChangeAspect="1" noChangeArrowheads="1"/>
          </p:cNvSpPr>
          <p:nvPr/>
        </p:nvSpPr>
        <p:spPr bwMode="auto">
          <a:xfrm>
            <a:off x="155574" y="-144463"/>
            <a:ext cx="3790783" cy="379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8407090" y="2580295"/>
            <a:ext cx="2440977" cy="25489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410" y="252667"/>
            <a:ext cx="3228901" cy="394566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41" y="4358552"/>
            <a:ext cx="11902190" cy="23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670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9670"/>
            <a:ext cx="9905998" cy="1733004"/>
          </a:xfrm>
        </p:spPr>
        <p:txBody>
          <a:bodyPr/>
          <a:lstStyle/>
          <a:p>
            <a:r>
              <a:rPr lang="ru-RU" dirty="0" smtClean="0"/>
              <a:t>Обучение на фотографиях</a:t>
            </a:r>
            <a:br>
              <a:rPr lang="ru-RU" dirty="0" smtClean="0"/>
            </a:br>
            <a:r>
              <a:rPr lang="ru-RU" dirty="0" smtClean="0"/>
              <a:t> без шума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6299" y="1272368"/>
            <a:ext cx="5387745" cy="25259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800" b="1" dirty="0" smtClean="0"/>
          </a:p>
          <a:p>
            <a:pPr marL="0" indent="0">
              <a:buNone/>
            </a:pPr>
            <a:endParaRPr lang="ru-RU" sz="2800" b="1" dirty="0"/>
          </a:p>
          <a:p>
            <a:pPr marL="0" indent="0">
              <a:buNone/>
            </a:pPr>
            <a:r>
              <a:rPr lang="ru-RU" sz="2800" b="1" dirty="0" smtClean="0"/>
              <a:t>Функция активации: </a:t>
            </a:r>
            <a:r>
              <a:rPr lang="en-US" sz="2800" b="1" dirty="0" smtClean="0"/>
              <a:t>linear</a:t>
            </a:r>
          </a:p>
          <a:p>
            <a:pPr marL="0" indent="0">
              <a:buNone/>
            </a:pPr>
            <a:r>
              <a:rPr lang="ru-RU" sz="2800" b="1" dirty="0"/>
              <a:t>Функция потери: </a:t>
            </a:r>
            <a:r>
              <a:rPr lang="en-US" sz="2800" b="1" dirty="0" err="1"/>
              <a:t>mae</a:t>
            </a:r>
            <a:endParaRPr lang="en-US" sz="2800" b="1" dirty="0"/>
          </a:p>
          <a:p>
            <a:pPr marL="0" indent="0">
              <a:buNone/>
            </a:pPr>
            <a:endParaRPr lang="ru-RU" sz="2800" b="1" dirty="0"/>
          </a:p>
        </p:txBody>
      </p:sp>
      <p:sp>
        <p:nvSpPr>
          <p:cNvPr id="4" name="AutoShape 2" descr="data:image/png;base64,iVBORw0KGgoAAAANSUhEUgAAAbkAAAI4CAYAAAD3UJfIAAAABHNCSVQICAgIfAhkiAAAAAlwSFlzAAALEgAACxIB0t1+/AAAADh0RVh0U29mdHdhcmUAbWF0cGxvdGxpYiB2ZXJzaW9uMy4yLjIsIGh0dHA6Ly9tYXRwbG90bGliLm9yZy+WH4yJAAAgAElEQVR4nO3de5TddX3v/+d7XzKbhAi5cU0kEVJIwp1JpAYsCvhDewRv3H7aVVzHcn4sWdbVrrOKPS0ov3b9bOuh/LoWXkDtz3pUykHFnB4sHnvQivWSgAiES4kYJIlAEiFcJ5eZz++PvWcyGWYyO8lkdvbn83ysNWv2/u7v3vPZ2x1fvD/fzyVSSkiSlKNKpxsgSdL+YshJkrJlyEmSsmXISZKyZchJkrJlyEmSsmXISZKyZchJkygi1kbEeZ1uh1QKQ06SlC1DTuqwiOiJiBsjYkPr58aI6Gk9Njsi/ikino+I30TEDyKi0nrsTyJifUS8GBGPRcS5nX0n0oGn1ukGSOK/AGcCpwIJ+BbwZ8CfA38MrAPmtM49E0gRcTxwNbA0pbQhIuYD1clttnTgs5KTOu/9wPUppWdTShuBTwC/13psO3AkcExKaXtK6QepueBsP9ADLI6IekppbUrpFx1pvXQAM+SkzjsKeHLY/SdbxwD+BlgDfCcinoiIawBSSmuAjwIfB56NiFsj4igk7cKQkzpvA3DMsPuvbx0jpfRiSumPU0pvAC4E/mjw2ltK6asppbNaz03AX01us6UDnyEnTb56RDQGf4CvAX8WEXMiYjZwLfDfACLiP0TEcRERwBaa3ZQDEXF8RLy1NUClD3gVGOjM25EOXIacNPnupBlKgz8NYBXwAPAgcB/wF61zFwLfBV4CfgR8OqV0N83rcZ8ENgFPA4cBH5u8tyB1h3DTVElSrqzkJEnZMuQkSdky5CRJ2TLkJEnZ6tiyXrNnz07z58/v1J+XJGXi3nvv3ZRSmjPaYx0Lufnz57Nq1apO/XlJUiYi4smxHrO7UpKULUNOkpQtQ06SlC1DTpKULUNOkpQtQ06SlC1DTpKULUNOkpQtQ06SlC1DTpKULUNOkpQtQ06SlC1DTpKULUNOkpQtQ06SlC1DTpKULUNOkpQtQ06SlC1DTpKULUNOkpStrg65TS9t5e5Hn+WFvu2dbook6QDU1SH386ee54P/30rWbnq5002RJB2AujrkempVAPq2D3S4JZKkA1F3h1y92fytO/o73BJJ0oGoq0Ou0arktlrJSZJG0dUhN1jJ9VnJSZJG0d0hV2t1V1rJSZJG0eUh1+qu3GHISZJeq6tDruHAE0nSbnR1yDmFQJK0O10eclZykqSxdXXIVSrBlGrFa3KSpFF1dchBs5rr224lJ0l6re4PubqVnCRpdN0fcrWq8+QkSaPq/pCrVxx4IkkaVfeHXK3qFAJJ0qgyCDkrOUnS6Lo+5BoOPJEkjaHrQ6458MRKTpL0WhmEnJWcJGl0XR9yjXrVkJMkjarrQ84VTyRJY+n+kHPgiSRpDN0fcg48kSSNoetDzikEkqSxdH3I9dSq7BhI7Og36CRJu8og5AY3TjXkJEm76vqQa9SrgCEnSXqtrg+5wUrOaQSSpJG6P+TqdldKkkbX9SHXqA12V1rJSZJ21fUhN1jJuaecJGmk7g+5wUrOa3KSpBEyCDmvyUmSRtf1IecUAknSWLo+5JxCIEkaSwYhZyUnSRpd14dcY2ienJWcJGlXXR9yg5WcUwgkSSN1f8hZyUmSxtD9ITc4hcBKTpI0QteHXEQwpebGqZKk12or5CLigoh4LCLWRMQ1Y5xzSUQ8HBGrI+KrE9vM3eupVZxCIEl6jdp4J0REFbgJOB9YB6yMiBUppYeHnbMQ+BiwPKX0XEQctr8aPJqeWtVKTpL0Gu1UcsuANSmlJ1JK24BbgYtGnPMHwE0ppecAUkrPTmwzd69RrzjwRJL0Gu2E3NHAU8Pur2sdG+63gN+KiB9GxI8j4oLRXigiroyIVRGxauPGjXvX4lH01CoOPJEkvcZEDTypAQuBc4DLgVsi4tCRJ6WUbk4p9aaUeufMmTNBf3qwu9JKTpK0q3ZCbj0wb9j9ua1jw60DVqSUtqeUfgn8O83QmxTN7korOUnSrtoJuZXAwohYEBFTgMuAFSPOuYNmFUdEzKbZffnEBLZzt3pqVUdXSpJeY9yQSyntAK4G7gIeAW5LKa2OiOsj4sLWaXcBmyPiYeBu4D+nlDbvr0aP1GMlJ0kaxbhTCABSSncCd444du2w2wn4o9bPpHPgiSRpNF2/4gk0N0514IkkaaQsQq654omVnCRpV5mEnJWcJOm1sgg5pxBIkkaTRcgNTiFojn+RJKkpk5CrMJBgx4AhJ0naKYuQa9SrAHZZSpJ2kUXI9dQHdwd38Ikkaac8Qq7WfBt9VnKSpGEyCblWd6WVnCRpmCxCrjHYXWklJ0kaJouQG6zk3IlAkjRcJiFnJSdJeq08Qs4pBJKkUeQRcoOjK+2ulCQNk0XIOfBEkjSaLELOKQSSpNHkEXJWcpKkUeQRck4hkCSNIpOQs5KTJL2WISdJylYWIRcR9NQqDjyRJO0ii5CDZjVnJSdJGi6bkGvUq2zdYSUnSdopm5DrqVfYut1KTpK0Uz4hV6vSZyUnSRomo5CzkpMk7SqbkGtekzPkJEk7ZRNyPbWKK55IknaRVchZyUmShssm5JxCIEkaKZuQa3ZXWslJknbKKOSs5CRJu8om5Bp1r8lJknaVTcj11KvOk5Mk7SKfkKtV6NvRT0qp002RJB0gsgq5lGB7vyEnSWrKJuQa9SqAg08kSUOyCbnB3cGdRiBJGpRRyFnJSZJ2lU/I1ZtvxWkEkqRB+YRcq5JzkWZJ0qB8Qs5KTpI0Qj4h1xp44oRwSdKgbELOKQSSpJGyCTmnEEiSRsoo5KzkJEm7yibkGg48kSSNkE3IDVVyTiGQJLXkE3JWcpKkEbIJucbQNTlDTpLUlE3I1atBhN2VkqSdsgm5iGhtnGolJ0lqyibkoDn4xEpOkjQoq5Br1Ctek5MkDckq5HpqVXchkCQNySzkrOQkSTtlFXKNetWQkyQNySrkemoVuyslSUPyCjkHnkiShskr5GpVdyGQJA3JKuQa9Yo7g0uShrQVchFxQUQ8FhFrIuKaUR6/IiI2RsT9rZ8PTXxTx9dTq9JnJSdJaqmNd0JEVIGbgPOBdcDKiFiRUnp4xKn/mFK6ej+0sW09NSs5SdJO7VRyy4A1KaUnUkrbgFuBi/Zvs/aOUwgkScO1E3JHA08Nu7+udWyk90bEAxFxe0TMG+2FIuLKiFgVEas2bty4F83dPacQSJKGm6iBJ/8DmJ9SOhn4X8CXRjsppXRzSqk3pdQ7Z86cCfrTOw2ueJJSmvDXliR1n3ZCbj0wvDKb2zo2JKW0OaW0tXX388AZE9O8PdNTb26cuq3fLktJUnshtxJYGBELImIKcBmwYvgJEXHksLsXAo9MXBPb11Nrvh2vy0mSoI3RlSmlHRFxNXAXUAW+mFJaHRHXA6tSSiuAj0TEhcAO4DfAFfuxzWMarOT6tvfzuka9E02QJB1Axg05gJTSncCdI45dO+z2x4CPTWzT9txQJec0AkkS2a140qzk7K6UJEFmITdYyTmNQJIEmYaclZwkCTILuZ3dlVZykqTMQs6BJ5Kk4TILOSs5SdJOWYVco+41OUnSTlmF3OBkcLsrJUmQW8gNTiGwu1KSRKYhZyUnSYLMQs4pBJKk4bIKuVolqAT0WclJksgs5CKCnlrVSk6SBGQWctCcRuAUAkkSZBhyPbWqA08kSUCOIVevOIVAkgTkGHK1ipWcJAnIMOQadQeeSJKasgu5nlrFKQSSJCDLkLOSkyQ1ZRdyTiGQJA3KLuR6alX6tlvJSZKyDDkrOUlSU34hV68acpIkIMeQq1XYanelJIkcQ65eoc9KTpJEjiFXq7JtxwAppU43RZLUYdmFXKPe2h3cak6SipddyPXUWruDu+qJJBUvw5AbrOQcfCJJpcsu5Br1ViVnd6UkFS+7kBus5Fz1RJKUbchZyUmSsgu5nd2VVnKSVLrsQm6oknN0pSQVL7+Qa1VyfVZyklS8/ELOSk6S1JJdyDmFQJI0KLuQcwqBJGlQtiFnJSdJyi7knEIgSRqUXcg58ESSNCi7kKtVK1Qr4RQCSVJ+IQfNas5KTpKUZcg16lUHnkiS8gy5nlrFKQSSpHxDzkpOkpRlyDW7K63kJKl0WYZcs7vSSk6SSpdpyFnJSZJyDbm61+QkSbmGXK3qPDlJUqYhV6+44okkKdOQc8UTSRKZhpwrnkiSINOQa1ZydldKUukyDTkrOUlSpiHXqFfY1j/AwEDqdFMkSR2UZcj11Jq7g2/rt5qTpJJlGnLNt+VOBJJUtjxDrt58W16Xk6SyZRlyjVZ3pXPlJKlsWYbcYCXnqieSVLa2Qi4iLoiIxyJiTURcs5vz3hsRKSJ6J66Je67HSk6SRBshFxFV4Cbg7cBi4PKIWDzKedOBPwR+MtGN3FONoWtyVnKSVLJ2KrllwJqU0hMppW3ArcBFo5z3fwN/BfRNYPv2ymAl58apklS2dkLuaOCpYffXtY4NiYjTgXkppf+5uxeKiCsjYlVErNq4ceMeN7Zdg1MIrOQkqWz7PPAkIirADcAfj3duSunmlFJvSql3zpw5+/qnx9Sot67JOYVAkorWTsitB+YNuz+3dWzQdOBE4HsRsRY4E1jRycEnVnKSJGgv5FYCCyNiQURMAS4DVgw+mFLaklKanVKan1KaD/wYuDCltGq/tLgNQ1MIvCYnSUUbN+RSSjuAq4G7gEeA21JKqyPi+oi4cH83cG/snEJgJSdJJau1c1JK6U7gzhHHrh3j3HP2vVn7puGyXpIkMl3xZErV7kpJUqYhV6tWqFXCgSeSVLgsQw6a0wjsrpSksmUbcj21ipWcJBUu65DzmpwklS3bkLO7UpKUbchNqVWcJydJhcs25HrqVfqs5CSpaPmGnJWcJBUv25DzmpwkKduQa46utJKTpJJlHXLbrOQkqWjZhpzdlZKkbEPOFU8kSRmHXNUVTySpcPmGXN1KTpJKl23INWpVtvcn+gdSp5siSeqQbEOuZ2h3cKs5SSpVviFXa4Wc1+UkqVjZhlyjXgVwGoEkFSzbkBus5Fz1RJLKVet0A/aXnpqVnKTO2r59O+vWraOvr6/TTclCo9Fg7ty51Ov1tp+Tbcg1HHgiqcPWrVvH9OnTmT9/PhHR6eZ0tZQSmzdvZt26dSxYsKDt52XcXWklJ6mz+vr6mDVrlgE3ASKCWbNm7XFVnG/I1b0mJ6nzDLiJszefZb4h5xQCSYV7/vnn+fSnP73Hz3vHO97B888/v9tzrr32Wr773e/ubdMmTbYh5xQCSaUbK+R27Nix2+fdeeedHHroobs95/rrr+e8887bp/ZNhmxDzikEkkp3zTXX8Itf/IJTTz2VpUuXcvbZZ3PhhReyePFiAN71rndxxhlnsGTJEm6++eah582fP59Nmzaxdu1aFi1axB/8wR+wZMkS3va2t/Hqq68CcMUVV3D77bcPnX/ddddx+umnc9JJJ/Hoo48CsHHjRs4//3yWLFnChz70IY455hg2bdo0qZ9BtqMrHXgi6UDyif+xmoc3vDChr7n4qNdx3TuXjPn4Jz/5SR566CHuv/9+vve97/G7v/u7PPTQQ0OjE7/4xS8yc+ZMXn31VZYuXcp73/teZs2atctrPP7443zta1/jlltu4ZJLLuHrX/86H/jAB17zt2bPns19993Hpz/9aT71qU/x+c9/nk984hO89a1v5WMf+xj//M//zBe+8IUJff/tyLaScwqBJO1q2bJluwy//7u/+ztOOeUUzjzzTJ566ikef/zx1zxnwYIFnHrqqQCcccYZrF27dtTXfs973vOac+655x4uu+wyAC644AJmzJgxge+mPVZykjQJdldxTZZp06YN3f7e977Hd7/7XX70ox8xdepUzjnnnFGH5/f09AzdrlarQ92VY51XrVbHveY3mbKt5LwmJ6l006dP58UXXxz1sS1btjBjxgymTp3Ko48+yo9//OMJ//vLly/ntttuA+A73/kOzz333IT/jfFkW8lVKsGUasVKTlKxZs2axfLlyznxxBM56KCDOPzww4ceu+CCC/jsZz/LokWLOP744znzzDMn/O9fd911XH755Xz5y1/mt3/7tzniiCOYPn36hP+d3YmUOrOpaG9vb1q1atV+/RsnXXcXF/fO49p3Lt6vf0eSRvPII4+waNGiTjejY7Zu3Uq1WqVWq/GjH/2Iq666ivvvv3+fXnO0zzQi7k0p9Y52fraVHDRXPelz4IkkdcSvfvUrLrnkEgYGBpgyZQq33HLLpLch75CrVV3xRJI6ZOHChfzsZz/raBuyHXgCzUrOKQSSVK68Q65Wpc9KTpKKlXnIWclJUsmyDrlG3SkEklSyrEOup1Y15CSpTQcffDAAGzZs4H3ve9+o55xzzjmMN/3rxhtv5JVXXhm6387WPftL5iFXYasrnkjSHjnqqKOGdhjYGyNDrp2te/aXvEOubiUnqVzXXHMNN91009D9j3/84/zFX/wF55577tC2ON/61rde87y1a9dy4oknAvDqq69y2WWXsWjRIt797nfvsnblVVddRW9vL0uWLOG6664Dmos+b9iwgbe85S285S1vAXZu3QNwww03cOKJJ3LiiSdy4403Dv29sbb02VdZz5NrWMlJOlB8+xp4+sGJfc0jToK3f3LMhy+99FI++tGP8uEPfxiA2267jbvuuouPfOQjvO51r2PTpk2ceeaZXHjhhUTEqK/xmc98hqlTp/LII4/wwAMPcPrppw899pd/+ZfMnDmT/v5+zj33XB544AE+8pGPcMMNN3D33Xcze/bsXV7r3nvv5e///u/5yU9+QkqJN77xjfzO7/wOM2bMaHtLnz2VeSVXoc9KTlKhTjvtNJ599lk2bNjAz3/+c2bMmMERRxzBn/7pn3LyySdz3nnnsX79ep555pkxX+Nf//Vfh8Lm5JNP5uSTTx567LbbbuP000/ntNNOY/Xq1Tz88MO7bc8999zDu9/9bqZNm8bBBx/Me97zHn7wgx8A7W/ps6eyruSaK55YyUk6AOym4tqfLr74Ym6//XaefvppLr30Ur7yla+wceNG7r33Xur1OvPnzx91i53x/PKXv+RTn/oUK1euZMaMGVxxxRV79TqD2t3SZ09lXck5hUBS6S699FJuvfVWbr/9di6++GK2bNnCYYcdRr1e5+677+bJJ5/c7fPf/OY389WvfhWAhx56iAceeACAF154gWnTpnHIIYfwzDPP8O1vf3voOWNt8XP22Wdzxx138Morr/Dyyy/zzW9+k7PPPnsC3+1rZV/J7RhI7OgfoFbNOs8laVRLlizhxRdf5Oijj+bII4/k/e9/P+985zs56aST6O3t5YQTTtjt86+66io++MEPsmjRIhYtWsQZZ5wBwCmnnMJpp53GCSecwLx581i+fPnQc6688kouuOACjjrqKO6+++6h46effjpXXHEFy5YtA+BDH/oQp5122oR1TY4m6612Pvf9X/D/fPtRVn/i/2BaT9Z5LukAVPpWO/vDnm61k3V506hXAeyylKRCZR1yPbXm23P9SkkqU94hV2++PXcikKQy5R1ytcHuSis5SZ3RqXEPOdqbzzLrkGu0Kjl3B5fUCY1Gg82bNxt0EyClxObNm2k0Gnv0vKyHHA5Wcn1OCJfUAXPnzmXdunVs3Lix003JQqPRYO7cuXv0nMxDbnDgiZWcpMlXr9dZsGBBp5tRtMy7K51CIEklyzrknEIgSWXLPOQGr8lZyUlSifIOubqVnCSVLOuQawzOk7OSk6QiZR1yQyueWMlJUpHaCrmIuCAiHouINRFxzSiP/18R8WBE3B8R90TE4olv6p6bUnUyuCSVbNyQi4gqcBPwdmAxcPkoIfbVlNJJKaVTgb8Gbpjwlu6FSiWYUnPjVEkqVTuV3DJgTUrpiZTSNuBW4KLhJ6SUXhh2dxpwwKxh01OrOPBEkgrVzoonRwNPDbu/DnjjyJMi4sPAHwFTgLeO9kIRcSVwJcDrX//6PW3rXumpVZ1CIEmFmrCBJymlm1JKxwJ/AvzZGOfcnFLqTSn1zpkzZ6L+9G416lZyklSqdkJuPTBv2P25rWNjuRV41740aiL1eE1OkorVTsitBBZGxIKImAJcBqwYfkJELBx293eBxyeuifump1Zlq7sQSFKRxr0ml1LaERFXA3cBVeCLKaXVEXE9sCqltAK4OiLOA7YDzwG/vz8bvSd66lZyklSqtrbaSSndCdw54ti1w27/4QS3a8I0alXnyUlSobJe8QSalZwrnkhSmfIPuVrFSk6SCpV9yDXqVacQSFKhsg85pxBIUrkKCLkqfU4hkKQiZR9yDacQSFKxsg+5nlrVkJOkQhUQchX6BxLb+w06SSpN/iHX2h3cak6SypN9yDXqVQDXr5SkAmUfcj215lvss5KTpOIUEHJWcpJUquxDruE1OUkqVvYhN1TJGXKSVJwCQq51Tc7uSkkqTv4hZ3elJBUr/5Bz4IkkFSv7kBsceOIUAkkqT/YhZyUnSeXKP+S8JidJxco/5JxCIEnFKiDknEIgSaUqJuSs5CSpPNmHXETQU6uwdYeVnCSVJvuQg2Y1t3W7lZwklaaMkKtXreQkqUBFhFyjbiUnSSUqIuR6alX6rOQkqTiFhJyVnCSVqIiQa9SrTiGQpAIVEXJOIZCkMhUTcn12V0pScYoIuYZTCCSpSEWEXLO70kpOkkpTSMhVXaBZkgpURsjVreQkqURFhFyjXnWenCQVqIiQG5xCkFLqdFMkSZOomJAbSLC935CTpJIUEXKNehXAaQSSVJgiQs7dwSWpTIWEXLOScxqBJJWljJCrW8lJUonKCLlWJec0AkkqSxkh16rk3DhVkspSRsgNDjyxkpOkohQRck4hkKQyFRFyTiGQpDIVEnJOIZCkEhURcg2nEEhSkYoIuaEpBIacJBWljJAbrOTsrpSkopQRcg48kaQiFRFyU6oVIqzkJKk0RYRcRLQ2TrWSk6SSFBFy0Bx84hQCSSpLMSHXqFvJSVJpigm5nlrVkJOkwhQUchW7KyWpMOWEnN2VklScYkKuUau6C4EkFaaYkOupV+hzPzlJKkpbIRcRF0TEYxGxJiKuGeXxP4qIhyPigYj4l4g4ZuKbum96rOQkqTjjhlxEVIGbgLcDi4HLI2LxiNN+BvSmlE4Gbgf+eqIbuq8a9Yo7g0tSYdqp5JYBa1JKT6SUtgG3AhcNPyGldHdK6ZXW3R8Dcye2mfvOKQSSVJ52Qu5o4Klh99e1jo3lPwLfHu2BiLgyIlZFxKqNGze238oJ4BQCSSrPhA48iYgPAL3A34z2eErp5pRSb0qpd86cORP5p8fVqFvJSVJpam2csx6YN+z+3NaxXUTEecB/AX4npbR1Ypo3cZoLNFvJSVJJ2qnkVgILI2JBREwBLgNWDD8hIk4DPgdcmFJ6duKbue+a3ZUDpJQ63RRJ0iQZN+RSSjuAq4G7gEeA21JKqyPi+oi4sHXa3wAHA/89Iu6PiBVjvFzH9NSrAGzrt8tSkkrRTnclKaU7gTtHHLt22O3zJrhdE2747uA9tWqHWyNJmgwFrXjSDDZHWEpSOcoJucFKzgnhklSMYkKu0arknEYgSeUoJuR2XpOzu1KSSlFcyLkTgSSVo5iQ29ldaSUnSaUoJuSGTyGQJJWhoJBrVXJOIZCkYpQTcnUrOUkqTTEhN3RNzoEnklSMYkLOKQSSVJ7iQs4pBJJUjmJCzikEklSeYkKuVgkq4cATSSpJMSEXEfTUqu5CIEkFKSbkoDmNwEpOkspRVMg1alWnEEhSQYoKuZ56hT4HnkhSMcoKuVrFSk6SClJUyDXqVacQSFJBigq5npoDTySpJIWFnFMIJKkkRYVcwykEklSUokKup1Y15CSpIIWFXMXuSkkqSFkhZ3elJBWlrJCrVdlqJSdJxSgr5KzkJKkoZYVca+BJSqnTTZEkTYKiQq5Rb75dqzlJKkNRIddTG9wd3JCTpBIUFnKtSs7BJ5JUhDJDzkpOkopQVMg16oPdlVZyklSCokJusJLrc085SSpCWSFnJSdJRSkq5BpDA0+s5CSpBEWF3M5KzpCTpBKUFXJD1+TsrpSkEhQVcg0rOUkqSlEht3OenJWcJJWgyJBzCoEklaGskHMKgSQVpaiQcwqBJJWlqJCrVStUK+HAE0kqRFEhB83rck4hkKQyFBdyjXrVSk6SClFcyPXUKg48kaRCFBlyTiGQpDIUF3LN7korOUkqQXEh1+yutJKTpBIUGHJVR1dKUiHKC7m6lZwklaK8kKtVXfFEkgrR3SGXEmxZBwPtdz82Kzm7KyWpBN0dcg/fAX+7BJ59uO2nOIVAksrR3SF35KnN30/9tO2nuOKJJJWju0NuxnyYNgfWrWr7Ka54Iknl6O6Qi4C5S2Hdyraf4sATSSpHd4ccwNxe2Pw4vPKbtk7vqVXY1j/AwEDazw2TJHVaBiG3tPl7/b1tnd5o7Q6+rd9qTpJy1/0hd9TpEJW2uyx7WruDu+qJJOWv+0Ou52A4bEn7IVdvvmVHWEpS/toKuYi4ICIei4g1EXHNKI+/OSLui4gdEfG+iW/mOOb2wrp7YWD84GrUmt2VDj6RpPyNG3IRUQVuAt4OLAYuj4jFI077FXAF8NWJbmBb5i6FrVtg07+Pe+rOSs7uSknKXTuV3DJgTUrpiZTSNuBW4KLhJ6SU1qaUHgA6Ux7NW9b83UaXZU+rknPVE0nKXzshdzTw1LD761rH9lhEXBkRqyJi1caNG/fmJUY381hoHNpWyDWs5CSpGJM68CSldHNKqTel1DtnzpyJe+FKpXVdbvyVTwYrOQeeSFL+2gm59cC8Yffnto4dWOYubS7U3PfCbk9zCoEklaOdkFsJLIyIBRExBbgMWLF/m7UX5i4FEmy4b7enDU4Gf2nrjklolCSpk8YNuZTSDuBq4C7gEeC2lNLqiLg+Ii4EiIilEbEOuBj4XESs3p+NHtXRZzR/j3Ndbv7sqTTqFX72q+cnoVGSpPeA1KwAAA3lSURBVE6qtXNSSulO4M4Rx64ddnslzW7MzjnoUJh9/LjX5XpqVZYtmMU9azZNUsMkSZ3S/SueDDe4I0Ha/eLLZx03izXPvsTTW/omqWGSpE7IK+TmLYVXNsNvntjtaWcd1xzZ+UOrOUnKWl4hN7gjwThdliccMZ1Z06YYcpKUubxCbs4JMOXgcQefVCrBm46bzT1rNpHG6dqUJHWvvEKuUoWjT4d1Px331LOOm8WzL25lzbMvTULDJEmdkFfIAcxdBk8/BNte2e1py4+bDeAoS0nKWIYhtxRSP/z6/t2fNmMq82dN5Z7HDTlJylWGIdfb/N3GYs3Lj5vNj5/YzPZ+17GUpBzlF3LTZsOMBfBUO9flZvPytn5+/pSrn0hSjvILOWjuL9fGpPDfPnYWEV6Xk6Rc5Rlyc5fCS8/AlnW7Pe3QqVM46ehDnC8nSZnKNOT27Lrcz371vLsSSFKG8gy5w0+E2kFthdxZx81mx0Dip7/cPAkNkyRNpjxDrlqHo05rK+TOOGYGPbUK9zxuyElSbvIMOWh2Wf7657Bj625Pa9SrLJ0/0+tykpShjENuKfRvg6cfHPfU5cfN5rFnXuTZF916R5JyknfIQdvz5QD+bY1dlpKUk3xD7nVHwiHz2rout/io13Ho1Lrz5SQpM/mGHDSvy42ztxxAtRK86dhZ/NCtdyQpK5mH3FLY8it48elxT11+3Gx+vaWPJza9PAkNkyRNhvxDDtqeLwc4ylKSMpJ3yB15ClSntBVyr585lbkzDnLrHUnKSN4hV+uBI05u67pcRHDWcbP50ROb2eHWO5KUhbxDDppdluvvg/7x16Y8a+FsXuzbwYPrt0xCwyRJ+1sBIdcLO16FZx4a99Q3Het1OUnKSf4hN29Z83cb1+VmTpvCkqNe53w5ScpE/iF3yDw4+PC2rstBc5TlfU8+zyvb3HpHkrpd/iEX0bwu10YlB835ctv6B1i59rn93DBJ0v6Wf8hB87rcb34BL4+/NuXS+TOZUq14XU6SMlBIyLWuy60fv8vyoClVzjhmBj9wvpwkdb0yQu6oUyGqbXdZnrVwNo/8+gU2vbT7vegkSQe2MkJuyjQ4fMkeXZcD+LdfuPWOJHWzMkIOWoNP7oWB/nFPPenoQ5jeqPFDuywlqauVE3LzlsG2F2HjY+OeOrj1zj1uvSNJXa2ckNuDHQmgOV9u/fOv8uTmV/ZjoyRJ+1M5ITfzDXDQjD2+LufqJ5LUvcoJuaFJ4e2tfLJg9jSOOqThfDlJ6mLlhBw058ttfBT6xt9lICJYftxs/u0Xm+kf8LqcJHWjwkKuF0iw/t62Tj9r4Wy2vLqd1RvcekeSulFZIXf06UC03WU5uPWO1+UkqTuVFXKNQ2DOCW0PPpkzvYcTjpjudTlJ6lJlhRw0uyzXrYQ2578tP242K9c+R9/28SeRS5IOLOWF3Lxl8Opz8OwjbZ1+1nGz2bZjgFVuvSNJXae8kJt/FlTqcMtb4JtXwVM/3W1Vt2zBTGqV8LqcJHWh8kJu5hvgyrvhlMvhkRXwhfPhM8vhJzfDq8+/5vRpPTVOf/0Mr8tJUhcqL+QAjjgJ3nkj/PGj8M7/F6p1+PZ/hv96Atzx4eboy2HV3fLjZvPQhi089/K2DjZakrSnygy5QT3T4Ywr4D99H678Hpx8Caz+Jnz+XPjsWfDTW6BvC2ctnE1K8Hf/+3HWbnq5w42WJLUrOrXKfm9vb1q1qr35apOq7wV46HZY9ffw9ANQn8rAkvfy8Q3L+IdfzQSChYcdzPmLD+f8xYdzytxDqVSi062WpGJFxL0ppd5RHzPkxpASbLivGXYPfR22v8L2GQt5cMZ5fPmlXlasm0r/QGLO9B7OW3QY5y8+nDcdO5tGvdrplktSUQy5fdW3pRl0D34dnvwhkOg/7CQemf02/vGVXr7xRIWXt/UzdUqVNy+cw3mLD+etJxzGzGlTOt1yScqeITeRXtgAq+9oht76ZvsH5i7licMv4Pa+M7jj8QGefqGPSkDv/Jm8ccFMjj9iOscfPp0Fs6dRq5Z9GVSSJpoht788txYe+kbz55kHgSDNX86Go9/Bt7b18k9rtvHYMy8O7WIwpVrh2MMO5vjDD+b4I17HCUdM57eOmM5RhzSI8LqeJO0NQ24ybPx3WP0NePB22Pw4RBWOfQs75izhN1uDZ18Nfv0KrHsRnnxhgGdegT6m0McUqlMO4siZh3DUnJm8/vCZzJw+jWolmj/VCtUIapUKlUpQqwSVSoXqsNvNx6BSqUAElagQEUQ0n0OlSiUgqBDV4Y83zxluZ9aOHboxxkCb2N1zzHCpa0zmP9dafd8v6xhykykleOahZnfm6jvghfXQ7/w6SRrpF9U3cOyf/2yfX2d3IVfb51fXriKak82POAnO+3jz2EA/7NgKO/pg+6vN3zv6YHsf7Hi19buPtP1Vtrz4Aq/0bWUgwcDAQPN3SqSBRH9KpIGB1m/oTwOkoccHIA2QAFIipQGaNwdgIAEDpJSaIZwSibSb5czG/g+fvfqPog79h5SkPbc3/1pjL59XnX44x+7F8/aEITcZKlWYMrX5sxsBHNr6kSTtO4f6SZKyZchJkrJlyEmSsmXISZKyZchJkrJlyEmSstVWyEXEBRHxWESsiYhrRnm8JyL+sfX4TyJi/kQ3VJKkPTVuyEVEFbgJeDuwGLg8IhaPOO0/As+llI4D/hb4q4luqCRJe6qdSm4ZsCal9ERKaRtwK3DRiHMuAr7Uun07cG644rAkqcPaCbmjgaeG3V/XOjbqOSmlHcAWYNbIF4qIKyNiVUSs2rhx4961WJKkNk3qwJOU0s0ppd6UUu+cOXMm809LkgrUTsitB+YNuz+3dWzUcyKiBhwCbJ6IBkqStLfaCbmVwMKIWBARU4DLgBUjzlkB/H7r9vuA/506tYePJEkt4+5CkFLaERFXA3cBVeCLKaXVEXE9sCqltAL4AvDliFgD/IZmEEqS1FFtbbWTUroTuHPEsWuH3e4DLp7YpkmStG9c8USSlC1DTpKULUNOkpQtQ06SlC1DTpKULUNOkpSt6NSc7YjYCDw5AS81G9g0Aa/T7fwcmvwc/AwG+Tk0lfA5HJNSGnWtyI6F3ESJiFUppd5Ot6PT/Bya/Bz8DAb5OTSV/jnYXSlJypYhJ0nKVg4hd3OnG3CA8HNo8nPwMxjk59BU9OfQ9dfkJEkaSw6VnCRJozLkJEnZ6uqQi4gLIuKxiFgTEdd0uj2dEhFrI+LBiLg/IlZ1uj2TJSK+GBHPRsRDw47NjIj/FRGPt37P6GQb97cxPoOPR8T61vfh/oh4RyfbuL9FxLyIuDsiHo6I1RHxh63jpX0Xxvocivo+jNS11+Qiogr8O3A+sI7mDuaXp5Qe7mjDOiAi1gK9KaXcJ3zuIiLeDLwE/ENK6cTWsb8GfpNS+mTrP3xmpJT+pJPt3J/G+Aw+DryUUvpUJ9s2WSLiSODIlNJ9ETEduBd4F3AFZX0XxvocLqGg78NI3VzJLQPWpJSeSCltA24FLupwmzSJUkr/SnMn+uEuAr7Uuv0lmv/IszXGZ1CUlNKvU0r3tW6/CDwCHE1534WxPoeidXPIHQ08Nez+Osr9HzQB34mIeyPiyk43psMOTyn9unX7aeDwTjamg66OiAda3ZlZd9MNFxHzgdOAn1Dwd2HE5wCFfh+gu0NOO52VUjodeDvw4VYXVvFSsy++O/vj981ngGOBU4FfA/+1s82ZHBFxMPB14KMppReGP1bSd2GUz6HI78Ogbg659cC8Yffnto4VJ6W0vvX7WeCbNLtyS/VM69rE4DWKZzvcnkmXUnompdSfUhoAbqGA70NE1Gn+H/tXUkrfaB0u7rsw2udQ4vdhuG4OuZXAwohYEBFTgMuAFR1u06SLiGmti8xExDTgbcBDu39W1lYAv9+6/fvAtzrYlo4Y/D/2lneT+fchIgL4AvBISumGYQ8V9V0Y63Mo7fswUteOrgRoDYW9EagCX0wp/WWHmzTpIuINNKs3gBrw1VI+h4j4GnAOza1EngGuA+4AbgNeT3Mrp0tSStkOzBjjMziHZtdUAtYC/2nYtansRMRZwA+AB4GB1uE/pXk9qqTvwlifw+UU9H0YqatDTpKk3enm7kpJknbLkJMkZcuQkyRly5CTJGXLkJMkZcuQk7pcRJwTEf/U6XZIByJDTpKULUNOmiQR8YGI+GlrT6/PRUQ1Il6KiL9t7f/1LxExp3XuqRHx49aiut8cXFQ3Io6LiO9GxM8j4r6IOLb18gdHxO0R8WhEfKW1+oVUPENOmgQRsQi4FFieUjoV6AfeD0wDVqWUlgDfp7liCcA/AH+SUjqZ5goWg8e/AtyUUjoFeBPNBXehueL8R4HFwBuA5fv9TUldoNbpBkiFOBc4A1jZKrIOorlg8ADwj61z/hvwjYg4BDg0pfT91vEvAf+9tUbp0SmlbwKklPoAWq/305TSutb9+4H5wD37/21JBzZDTpocAXwppfSxXQ5G/PmI8/Z2nb2tw273479tCbC7Upos/wK8LyIOA4iImRFxDM1/g+9rnfN/AveklLYAz0XE2a3jvwd8v7Xb87qIeFfrNXoiYuqkvgupy/hfe9IkSCk9HBF/RnMH9wqwHfgw8DKwrPXYszSv20Fza5jPtkLsCeCDreO/B3wuIq5vvcbFk/g2pK7jLgRSB0XESymlgzvdDilXdldKkrJlJSdJypaVnCQpW4acJClbhpwkKVuGnCQpW4acJClb/z8ztdrZtzF0QQAAAABJRU5ErkJggg=="/>
          <p:cNvSpPr>
            <a:spLocks noChangeAspect="1" noChangeArrowheads="1"/>
          </p:cNvSpPr>
          <p:nvPr/>
        </p:nvSpPr>
        <p:spPr bwMode="auto">
          <a:xfrm>
            <a:off x="155574" y="-144463"/>
            <a:ext cx="3790783" cy="379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2688" y="2966183"/>
            <a:ext cx="3012757" cy="31512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2898" y="310122"/>
            <a:ext cx="3159626" cy="3885119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01" y="4347264"/>
            <a:ext cx="11256224" cy="222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1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9670"/>
            <a:ext cx="9905998" cy="1733004"/>
          </a:xfrm>
        </p:spPr>
        <p:txBody>
          <a:bodyPr/>
          <a:lstStyle/>
          <a:p>
            <a:r>
              <a:rPr lang="ru-RU" dirty="0" smtClean="0"/>
              <a:t>Обучение на фотографиях</a:t>
            </a:r>
            <a:br>
              <a:rPr lang="ru-RU" dirty="0" smtClean="0"/>
            </a:br>
            <a:r>
              <a:rPr lang="ru-RU" dirty="0" smtClean="0"/>
              <a:t> без шума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6299" y="1272368"/>
            <a:ext cx="5293477" cy="237396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800" b="1" dirty="0" smtClean="0"/>
          </a:p>
          <a:p>
            <a:pPr marL="0" indent="0">
              <a:buNone/>
            </a:pPr>
            <a:endParaRPr lang="ru-RU" sz="2800" b="1" dirty="0"/>
          </a:p>
          <a:p>
            <a:pPr marL="0" indent="0">
              <a:buNone/>
            </a:pPr>
            <a:r>
              <a:rPr lang="ru-RU" sz="2800" b="1" dirty="0" smtClean="0"/>
              <a:t>Функция активации: </a:t>
            </a:r>
            <a:r>
              <a:rPr lang="en-US" sz="2800" b="1" dirty="0" err="1" smtClean="0"/>
              <a:t>elu</a:t>
            </a:r>
            <a:endParaRPr lang="en-US" sz="2800" b="1" dirty="0" smtClean="0"/>
          </a:p>
          <a:p>
            <a:pPr marL="0" indent="0">
              <a:buNone/>
            </a:pPr>
            <a:r>
              <a:rPr lang="ru-RU" sz="2800" b="1" dirty="0"/>
              <a:t>Функция потери: </a:t>
            </a:r>
            <a:r>
              <a:rPr lang="en-US" sz="2800" b="1" dirty="0" err="1"/>
              <a:t>mae</a:t>
            </a:r>
            <a:endParaRPr lang="en-US" sz="2800" b="1" dirty="0"/>
          </a:p>
          <a:p>
            <a:pPr marL="0" indent="0">
              <a:buNone/>
            </a:pPr>
            <a:endParaRPr lang="ru-RU" sz="2800" b="1" dirty="0"/>
          </a:p>
        </p:txBody>
      </p:sp>
      <p:sp>
        <p:nvSpPr>
          <p:cNvPr id="4" name="AutoShape 2" descr="data:image/png;base64,iVBORw0KGgoAAAANSUhEUgAAAbkAAAI4CAYAAAD3UJfIAAAABHNCSVQICAgIfAhkiAAAAAlwSFlzAAALEgAACxIB0t1+/AAAADh0RVh0U29mdHdhcmUAbWF0cGxvdGxpYiB2ZXJzaW9uMy4yLjIsIGh0dHA6Ly9tYXRwbG90bGliLm9yZy+WH4yJAAAgAElEQVR4nO3de5TddX3v/+d7XzKbhAi5cU0kEVJIwp1JpAYsCvhDewRv3H7aVVzHcn4sWdbVrrOKPS0ov3b9bOuh/LoWXkDtz3pUykHFnB4sHnvQivWSgAiES4kYJIlAEiFcJ5eZz++PvWcyGWYyO8lkdvbn83ysNWv2/u7v3vPZ2x1fvD/fzyVSSkiSlKNKpxsgSdL+YshJkrJlyEmSsmXISZKyZchJkrJlyEmSsmXISZKyZchJkygi1kbEeZ1uh1QKQ06SlC1DTuqwiOiJiBsjYkPr58aI6Gk9Njsi/ikino+I30TEDyKi0nrsTyJifUS8GBGPRcS5nX0n0oGn1ukGSOK/AGcCpwIJ+BbwZ8CfA38MrAPmtM49E0gRcTxwNbA0pbQhIuYD1clttnTgs5KTOu/9wPUppWdTShuBTwC/13psO3AkcExKaXtK6QepueBsP9ADLI6IekppbUrpFx1pvXQAM+SkzjsKeHLY/SdbxwD+BlgDfCcinoiIawBSSmuAjwIfB56NiFsj4igk7cKQkzpvA3DMsPuvbx0jpfRiSumPU0pvAC4E/mjw2ltK6asppbNaz03AX01us6UDnyEnTb56RDQGf4CvAX8WEXMiYjZwLfDfACLiP0TEcRERwBaa3ZQDEXF8RLy1NUClD3gVGOjM25EOXIacNPnupBlKgz8NYBXwAPAgcB/wF61zFwLfBV4CfgR8OqV0N83rcZ8ENgFPA4cBH5u8tyB1h3DTVElSrqzkJEnZMuQkSdky5CRJ2TLkJEnZ6tiyXrNnz07z58/v1J+XJGXi3nvv3ZRSmjPaYx0Lufnz57Nq1apO/XlJUiYi4smxHrO7UpKULUNOkpQtQ06SlC1DTpKULUNOkpQtQ06SlC1DTpKULUNOkpQtQ06SlC1DTpKULUNOkpQtQ06SlC1DTpKULUNOkpQtQ06SlC1DTpKULUNOkpQtQ06SlC1DTpKULUNOkpStrg65TS9t5e5Hn+WFvu2dbook6QDU1SH386ee54P/30rWbnq5002RJB2AujrkempVAPq2D3S4JZKkA1F3h1y92fytO/o73BJJ0oGoq0Ou0arktlrJSZJG0dUhN1jJ9VnJSZJG0d0hV2t1V1rJSZJG0eUh1+qu3GHISZJeq6tDruHAE0nSbnR1yDmFQJK0O10eclZykqSxdXXIVSrBlGrFa3KSpFF1dchBs5rr224lJ0l6re4PubqVnCRpdN0fcrWq8+QkSaPq/pCrVxx4IkkaVfeHXK3qFAJJ0qgyCDkrOUnS6Lo+5BoOPJEkjaHrQ6458MRKTpL0WhmEnJWcJGl0XR9yjXrVkJMkjarrQ84VTyRJY+n+kHPgiSRpDN0fcg48kSSNoetDzikEkqSxdH3I9dSq7BhI7Og36CRJu8og5AY3TjXkJEm76vqQa9SrgCEnSXqtrg+5wUrOaQSSpJG6P+TqdldKkkbX9SHXqA12V1rJSZJ21fUhN1jJuaecJGmk7g+5wUrOa3KSpBEyCDmvyUmSRtf1IecUAknSWLo+5JxCIEkaSwYhZyUnSRpd14dcY2ienJWcJGlXXR9yg5WcUwgkSSN1f8hZyUmSxtD9ITc4hcBKTpI0QteHXEQwpebGqZKk12or5CLigoh4LCLWRMQ1Y5xzSUQ8HBGrI+KrE9vM3eupVZxCIEl6jdp4J0REFbgJOB9YB6yMiBUppYeHnbMQ+BiwPKX0XEQctr8aPJqeWtVKTpL0Gu1UcsuANSmlJ1JK24BbgYtGnPMHwE0ppecAUkrPTmwzd69RrzjwRJL0Gu2E3NHAU8Pur2sdG+63gN+KiB9GxI8j4oLRXigiroyIVRGxauPGjXvX4lH01CoOPJEkvcZEDTypAQuBc4DLgVsi4tCRJ6WUbk4p9aaUeufMmTNBf3qwu9JKTpK0q3ZCbj0wb9j9ua1jw60DVqSUtqeUfgn8O83QmxTN7korOUnSrtoJuZXAwohYEBFTgMuAFSPOuYNmFUdEzKbZffnEBLZzt3pqVUdXSpJeY9yQSyntAK4G7gIeAW5LKa2OiOsj4sLWaXcBmyPiYeBu4D+nlDbvr0aP1GMlJ0kaxbhTCABSSncCd444du2w2wn4o9bPpHPgiSRpNF2/4gk0N0514IkkaaQsQq654omVnCRpV5mEnJWcJOm1sgg5pxBIkkaTRcgNTiFojn+RJKkpk5CrMJBgx4AhJ0naKYuQa9SrAHZZSpJ2kUXI9dQHdwd38Ikkaac8Qq7WfBt9VnKSpGEyCblWd6WVnCRpmCxCrjHYXWklJ0kaJouQG6zk3IlAkjRcJiFnJSdJeq08Qs4pBJKkUeQRcoOjK+2ulCQNk0XIOfBEkjSaLELOKQSSpNHkEXJWcpKkUeQRck4hkCSNIpOQs5KTJL2WISdJylYWIRcR9NQqDjyRJO0ii5CDZjVnJSdJGi6bkGvUq2zdYSUnSdopm5DrqVfYut1KTpK0Uz4hV6vSZyUnSRomo5CzkpMk7SqbkGtekzPkJEk7ZRNyPbWKK55IknaRVchZyUmShssm5JxCIEkaKZuQa3ZXWslJknbKKOSs5CRJu8om5Bp1r8lJknaVTcj11KvOk5Mk7SKfkKtV6NvRT0qp002RJB0gsgq5lGB7vyEnSWrKJuQa9SqAg08kSUOyCbnB3cGdRiBJGpRRyFnJSZJ2lU/I1ZtvxWkEkqRB+YRcq5JzkWZJ0qB8Qs5KTpI0Qj4h1xp44oRwSdKgbELOKQSSpJGyCTmnEEiSRsoo5KzkJEm7yibkGg48kSSNkE3IDVVyTiGQJLXkE3JWcpKkEbIJucbQNTlDTpLUlE3I1atBhN2VkqSdsgm5iGhtnGolJ0lqyibkoDn4xEpOkjQoq5Br1Ctek5MkDckq5HpqVXchkCQNySzkrOQkSTtlFXKNetWQkyQNySrkemoVuyslSUPyCjkHnkiShskr5GpVdyGQJA3JKuQa9Yo7g0uShrQVchFxQUQ8FhFrIuKaUR6/IiI2RsT9rZ8PTXxTx9dTq9JnJSdJaqmNd0JEVIGbgPOBdcDKiFiRUnp4xKn/mFK6ej+0sW09NSs5SdJO7VRyy4A1KaUnUkrbgFuBi/Zvs/aOUwgkScO1E3JHA08Nu7+udWyk90bEAxFxe0TMG+2FIuLKiFgVEas2bty4F83dPacQSJKGm6iBJ/8DmJ9SOhn4X8CXRjsppXRzSqk3pdQ7Z86cCfrTOw2ueJJSmvDXliR1n3ZCbj0wvDKb2zo2JKW0OaW0tXX388AZE9O8PdNTb26cuq3fLktJUnshtxJYGBELImIKcBmwYvgJEXHksLsXAo9MXBPb11Nrvh2vy0mSoI3RlSmlHRFxNXAXUAW+mFJaHRHXA6tSSiuAj0TEhcAO4DfAFfuxzWMarOT6tvfzuka9E02QJB1Axg05gJTSncCdI45dO+z2x4CPTWzT9txQJec0AkkS2a140qzk7K6UJEFmITdYyTmNQJIEmYaclZwkCTILuZ3dlVZykqTMQs6BJ5Kk4TILOSs5SdJOWYVco+41OUnSTlmF3OBkcLsrJUmQW8gNTiGwu1KSRKYhZyUnSYLMQs4pBJKk4bIKuVolqAT0WclJksgs5CKCnlrVSk6SBGQWctCcRuAUAkkSZBhyPbWqA08kSUCOIVevOIVAkgTkGHK1ipWcJAnIMOQadQeeSJKasgu5nlrFKQSSJCDLkLOSkyQ1ZRdyTiGQJA3KLuR6alX6tlvJSZKyDDkrOUlSU34hV68acpIkIMeQq1XYanelJIkcQ65eoc9KTpJEjiFXq7JtxwAppU43RZLUYdmFXKPe2h3cak6SipddyPXUWruDu+qJJBUvw5AbrOQcfCJJpcsu5Br1ViVnd6UkFS+7kBus5Fz1RJKUbchZyUmSsgu5nd2VVnKSVLrsQm6oknN0pSQVL7+Qa1VyfVZyklS8/ELOSk6S1JJdyDmFQJI0KLuQcwqBJGlQtiFnJSdJyi7knEIgSRqUXcg58ESSNCi7kKtVK1Qr4RQCSVJ+IQfNas5KTpKUZcg16lUHnkiS8gy5nlrFKQSSpHxDzkpOkpRlyDW7K63kJKl0WYZcs7vSSk6SSpdpyFnJSZJyDbm61+QkSbmGXK3qPDlJUqYhV6+44okkKdOQc8UTSRKZhpwrnkiSINOQa1ZydldKUukyDTkrOUlSpiHXqFfY1j/AwEDqdFMkSR2UZcj11Jq7g2/rt5qTpJJlGnLNt+VOBJJUtjxDrt58W16Xk6SyZRlyjVZ3pXPlJKlsWYbcYCXnqieSVLa2Qi4iLoiIxyJiTURcs5vz3hsRKSJ6J66Je67HSk6SRBshFxFV4Cbg7cBi4PKIWDzKedOBPwR+MtGN3FONoWtyVnKSVLJ2KrllwJqU0hMppW3ArcBFo5z3fwN/BfRNYPv2ymAl58apklS2dkLuaOCpYffXtY4NiYjTgXkppf+5uxeKiCsjYlVErNq4ceMeN7Zdg1MIrOQkqWz7PPAkIirADcAfj3duSunmlFJvSql3zpw5+/qnx9Sot67JOYVAkorWTsitB+YNuz+3dWzQdOBE4HsRsRY4E1jRycEnVnKSJGgv5FYCCyNiQURMAS4DVgw+mFLaklKanVKan1KaD/wYuDCltGq/tLgNQ1MIvCYnSUUbN+RSSjuAq4G7gEeA21JKqyPi+oi4cH83cG/snEJgJSdJJau1c1JK6U7gzhHHrh3j3HP2vVn7puGyXpIkMl3xZErV7kpJUqYhV6tWqFXCgSeSVLgsQw6a0wjsrpSksmUbcj21ipWcJBUu65DzmpwklS3bkLO7UpKUbchNqVWcJydJhcs25HrqVfqs5CSpaPmGnJWcJBUv25DzmpwkKduQa46utJKTpJJlHXLbrOQkqWjZhpzdlZKkbEPOFU8kSRmHXNUVTySpcPmGXN1KTpJKl23INWpVtvcn+gdSp5siSeqQbEOuZ2h3cKs5SSpVviFXa4Wc1+UkqVjZhlyjXgVwGoEkFSzbkBus5Fz1RJLKVet0A/aXnpqVnKTO2r59O+vWraOvr6/TTclCo9Fg7ty51Ov1tp+Tbcg1HHgiqcPWrVvH9OnTmT9/PhHR6eZ0tZQSmzdvZt26dSxYsKDt52XcXWklJ6mz+vr6mDVrlgE3ASKCWbNm7XFVnG/I1b0mJ6nzDLiJszefZb4h5xQCSYV7/vnn+fSnP73Hz3vHO97B888/v9tzrr32Wr773e/ubdMmTbYh5xQCSaUbK+R27Nix2+fdeeedHHroobs95/rrr+e8887bp/ZNhmxDzikEkkp3zTXX8Itf/IJTTz2VpUuXcvbZZ3PhhReyePFiAN71rndxxhlnsGTJEm6++eah582fP59Nmzaxdu1aFi1axB/8wR+wZMkS3va2t/Hqq68CcMUVV3D77bcPnX/ddddx+umnc9JJJ/Hoo48CsHHjRs4//3yWLFnChz70IY455hg2bdo0qZ9BtqMrHXgi6UDyif+xmoc3vDChr7n4qNdx3TuXjPn4Jz/5SR566CHuv/9+vve97/G7v/u7PPTQQ0OjE7/4xS8yc+ZMXn31VZYuXcp73/teZs2atctrPP7443zta1/jlltu4ZJLLuHrX/86H/jAB17zt2bPns19993Hpz/9aT71qU/x+c9/nk984hO89a1v5WMf+xj//M//zBe+8IUJff/tyLaScwqBJO1q2bJluwy//7u/+ztOOeUUzjzzTJ566ikef/zx1zxnwYIFnHrqqQCcccYZrF27dtTXfs973vOac+655x4uu+wyAC644AJmzJgxge+mPVZykjQJdldxTZZp06YN3f7e977Hd7/7XX70ox8xdepUzjnnnFGH5/f09AzdrlarQ92VY51XrVbHveY3mbKt5LwmJ6l006dP58UXXxz1sS1btjBjxgymTp3Ko48+yo9//OMJ//vLly/ntttuA+A73/kOzz333IT/jfFkW8lVKsGUasVKTlKxZs2axfLlyznxxBM56KCDOPzww4ceu+CCC/jsZz/LokWLOP744znzzDMn/O9fd911XH755Xz5y1/mt3/7tzniiCOYPn36hP+d3YmUOrOpaG9vb1q1atV+/RsnXXcXF/fO49p3Lt6vf0eSRvPII4+waNGiTjejY7Zu3Uq1WqVWq/GjH/2Iq666ivvvv3+fXnO0zzQi7k0p9Y52fraVHDRXPelz4IkkdcSvfvUrLrnkEgYGBpgyZQq33HLLpLch75CrVV3xRJI6ZOHChfzsZz/raBuyHXgCzUrOKQSSVK68Q65Wpc9KTpKKlXnIWclJUsmyDrlG3SkEklSyrEOup1Y15CSpTQcffDAAGzZs4H3ve9+o55xzzjmMN/3rxhtv5JVXXhm6387WPftL5iFXYasrnkjSHjnqqKOGdhjYGyNDrp2te/aXvEOubiUnqVzXXHMNN91009D9j3/84/zFX/wF55577tC2ON/61rde87y1a9dy4oknAvDqq69y2WWXsWjRIt797nfvsnblVVddRW9vL0uWLOG6664Dmos+b9iwgbe85S285S1vAXZu3QNwww03cOKJJ3LiiSdy4403Dv29sbb02VdZz5NrWMlJOlB8+xp4+sGJfc0jToK3f3LMhy+99FI++tGP8uEPfxiA2267jbvuuouPfOQjvO51r2PTpk2ceeaZXHjhhUTEqK/xmc98hqlTp/LII4/wwAMPcPrppw899pd/+ZfMnDmT/v5+zj33XB544AE+8pGPcMMNN3D33Xcze/bsXV7r3nvv5e///u/5yU9+QkqJN77xjfzO7/wOM2bMaHtLnz2VeSVXoc9KTlKhTjvtNJ599lk2bNjAz3/+c2bMmMERRxzBn/7pn3LyySdz3nnnsX79ep555pkxX+Nf//Vfh8Lm5JNP5uSTTx567LbbbuP000/ntNNOY/Xq1Tz88MO7bc8999zDu9/9bqZNm8bBBx/Me97zHn7wgx8A7W/ps6eyruSaK55YyUk6AOym4tqfLr74Ym6//XaefvppLr30Ur7yla+wceNG7r33Xur1OvPnzx91i53x/PKXv+RTn/oUK1euZMaMGVxxxRV79TqD2t3SZ09lXck5hUBS6S699FJuvfVWbr/9di6++GK2bNnCYYcdRr1e5+677+bJJ5/c7fPf/OY389WvfhWAhx56iAceeACAF154gWnTpnHIIYfwzDPP8O1vf3voOWNt8XP22Wdzxx138Morr/Dyyy/zzW9+k7PPPnsC3+1rZV/J7RhI7OgfoFbNOs8laVRLlizhxRdf5Oijj+bII4/k/e9/P+985zs56aST6O3t5YQTTtjt86+66io++MEPsmjRIhYtWsQZZ5wBwCmnnMJpp53GCSecwLx581i+fPnQc6688kouuOACjjrqKO6+++6h46effjpXXHEFy5YtA+BDH/oQp5122oR1TY4m6612Pvf9X/D/fPtRVn/i/2BaT9Z5LukAVPpWO/vDnm61k3V506hXAeyylKRCZR1yPbXm23P9SkkqU94hV2++PXcikKQy5R1ytcHuSis5SZ3RqXEPOdqbzzLrkGu0Kjl3B5fUCY1Gg82bNxt0EyClxObNm2k0Gnv0vKyHHA5Wcn1OCJfUAXPnzmXdunVs3Lix003JQqPRYO7cuXv0nMxDbnDgiZWcpMlXr9dZsGBBp5tRtMy7K51CIEklyzrknEIgSWXLPOQGr8lZyUlSifIOubqVnCSVLOuQawzOk7OSk6QiZR1yQyueWMlJUpHaCrmIuCAiHouINRFxzSiP/18R8WBE3B8R90TE4olv6p6bUnUyuCSVbNyQi4gqcBPwdmAxcPkoIfbVlNJJKaVTgb8Gbpjwlu6FSiWYUnPjVEkqVTuV3DJgTUrpiZTSNuBW4KLhJ6SUXhh2dxpwwKxh01OrOPBEkgrVzoonRwNPDbu/DnjjyJMi4sPAHwFTgLeO9kIRcSVwJcDrX//6PW3rXumpVZ1CIEmFmrCBJymlm1JKxwJ/AvzZGOfcnFLqTSn1zpkzZ6L+9G416lZyklSqdkJuPTBv2P25rWNjuRV41740aiL1eE1OkorVTsitBBZGxIKImAJcBqwYfkJELBx293eBxyeuifump1Zlq7sQSFKRxr0ml1LaERFXA3cBVeCLKaXVEXE9sCqltAK4OiLOA7YDzwG/vz8bvSd66lZyklSqtrbaSSndCdw54ti1w27/4QS3a8I0alXnyUlSobJe8QSalZwrnkhSmfIPuVrFSk6SCpV9yDXqVacQSFKhsg85pxBIUrkKCLkqfU4hkKQiZR9yDacQSFKxsg+5nlrVkJOkQhUQchX6BxLb+w06SSpN/iHX2h3cak6SypN9yDXqVQDXr5SkAmUfcj215lvss5KTpOIUEHJWcpJUquxDruE1OUkqVvYhN1TJGXKSVJwCQq51Tc7uSkkqTv4hZ3elJBUr/5Bz4IkkFSv7kBsceOIUAkkqT/YhZyUnSeXKP+S8JidJxco/5JxCIEnFKiDknEIgSaUqJuSs5CSpPNmHXETQU6uwdYeVnCSVJvuQg2Y1t3W7lZwklaaMkKtXreQkqUBFhFyjbiUnSSUqIuR6alX6rOQkqTiFhJyVnCSVqIiQa9SrTiGQpAIVEXJOIZCkMhUTcn12V0pScYoIuYZTCCSpSEWEXLO70kpOkkpTSMhVXaBZkgpURsjVreQkqURFhFyjXnWenCQVqIiQG5xCkFLqdFMkSZOomJAbSLC935CTpJIUEXKNehXAaQSSVJgiQs7dwSWpTIWEXLOScxqBJJWljJCrW8lJUonKCLlWJec0AkkqSxkh16rk3DhVkspSRsgNDjyxkpOkohQRck4hkKQyFRFyTiGQpDIVEnJOIZCkEhURcg2nEEhSkYoIuaEpBIacJBWljJAbrOTsrpSkopQRcg48kaQiFRFyU6oVIqzkJKk0RYRcRLQ2TrWSk6SSFBFy0Bx84hQCSSpLMSHXqFvJSVJpigm5nlrVkJOkwhQUchW7KyWpMOWEnN2VklScYkKuUau6C4EkFaaYkOupV+hzPzlJKkpbIRcRF0TEYxGxJiKuGeXxP4qIhyPigYj4l4g4ZuKbum96rOQkqTjjhlxEVIGbgLcDi4HLI2LxiNN+BvSmlE4Gbgf+eqIbuq8a9Yo7g0tSYdqp5JYBa1JKT6SUtgG3AhcNPyGldHdK6ZXW3R8Dcye2mfvOKQSSVJ52Qu5o4Klh99e1jo3lPwLfHu2BiLgyIlZFxKqNGze238oJ4BQCSSrPhA48iYgPAL3A34z2eErp5pRSb0qpd86cORP5p8fVqFvJSVJpam2csx6YN+z+3NaxXUTEecB/AX4npbR1Ypo3cZoLNFvJSVJJ2qnkVgILI2JBREwBLgNWDD8hIk4DPgdcmFJ6duKbue+a3ZUDpJQ63RRJ0iQZN+RSSjuAq4G7gEeA21JKqyPi+oi4sHXa3wAHA/89Iu6PiBVjvFzH9NSrAGzrt8tSkkrRTnclKaU7gTtHHLt22O3zJrhdE2747uA9tWqHWyNJmgwFrXjSDDZHWEpSOcoJucFKzgnhklSMYkKu0arknEYgSeUoJuR2XpOzu1KSSlFcyLkTgSSVo5iQ29ldaSUnSaUoJuSGTyGQJJWhoJBrVXJOIZCkYpQTcnUrOUkqTTEhN3RNzoEnklSMYkLOKQSSVJ7iQs4pBJJUjmJCzikEklSeYkKuVgkq4cATSSpJMSEXEfTUqu5CIEkFKSbkoDmNwEpOkspRVMg1alWnEEhSQYoKuZ56hT4HnkhSMcoKuVrFSk6SClJUyDXqVacQSFJBigq5npoDTySpJIWFnFMIJKkkRYVcwykEklSUokKup1Y15CSpIIWFXMXuSkkqSFkhZ3elJBWlrJCrVdlqJSdJxSgr5KzkJKkoZYVca+BJSqnTTZEkTYKiQq5Rb75dqzlJKkNRIddTG9wd3JCTpBIUFnKtSs7BJ5JUhDJDzkpOkopQVMg16oPdlVZyklSCokJusJLrc085SSpCWSFnJSdJRSkq5BpDA0+s5CSpBEWF3M5KzpCTpBKUFXJD1+TsrpSkEhQVcg0rOUkqSlEht3OenJWcJJWgyJBzCoEklaGskHMKgSQVpaiQcwqBJJWlqJCrVStUK+HAE0kqRFEhB83rck4hkKQyFBdyjXrVSk6SClFcyPXUKg48kaRCFBlyTiGQpDIUF3LN7korOUkqQXEh1+yutJKTpBIUGHJVR1dKUiHKC7m6lZwklaK8kKtVXfFEkgrR3SGXEmxZBwPtdz82Kzm7KyWpBN0dcg/fAX+7BJ59uO2nOIVAksrR3SF35KnN30/9tO2nuOKJJJWju0NuxnyYNgfWrWr7Ka54Iknl6O6Qi4C5S2Hdyraf4sATSSpHd4ccwNxe2Pw4vPKbtk7vqVXY1j/AwEDazw2TJHVaBiG3tPl7/b1tnd5o7Q6+rd9qTpJy1/0hd9TpEJW2uyx7WruDu+qJJOWv+0Ou52A4bEn7IVdvvmVHWEpS/toKuYi4ICIei4g1EXHNKI+/OSLui4gdEfG+iW/mOOb2wrp7YWD84GrUmt2VDj6RpPyNG3IRUQVuAt4OLAYuj4jFI077FXAF8NWJbmBb5i6FrVtg07+Pe+rOSs7uSknKXTuV3DJgTUrpiZTSNuBW4KLhJ6SU1qaUHgA6Ux7NW9b83UaXZU+rknPVE0nKXzshdzTw1LD761rH9lhEXBkRqyJi1caNG/fmJUY381hoHNpWyDWs5CSpGJM68CSldHNKqTel1DtnzpyJe+FKpXVdbvyVTwYrOQeeSFL+2gm59cC8Yffnto4dWOYubS7U3PfCbk9zCoEklaOdkFsJLIyIBRExBbgMWLF/m7UX5i4FEmy4b7enDU4Gf2nrjklolCSpk8YNuZTSDuBq4C7gEeC2lNLqiLg+Ii4EiIilEbEOuBj4XESs3p+NHtXRZzR/j3Ndbv7sqTTqFX72q+cnoVGSpPeA1KwAAA3lSURBVE6qtXNSSulO4M4Rx64ddnslzW7MzjnoUJh9/LjX5XpqVZYtmMU9azZNUsMkSZ3S/SueDDe4I0Ha/eLLZx03izXPvsTTW/omqWGSpE7IK+TmLYVXNsNvntjtaWcd1xzZ+UOrOUnKWl4hN7gjwThdliccMZ1Z06YYcpKUubxCbs4JMOXgcQefVCrBm46bzT1rNpHG6dqUJHWvvEKuUoWjT4d1Px331LOOm8WzL25lzbMvTULDJEmdkFfIAcxdBk8/BNte2e1py4+bDeAoS0nKWIYhtxRSP/z6/t2fNmMq82dN5Z7HDTlJylWGIdfb/N3GYs3Lj5vNj5/YzPZ+17GUpBzlF3LTZsOMBfBUO9flZvPytn5+/pSrn0hSjvILOWjuL9fGpPDfPnYWEV6Xk6Rc5Rlyc5fCS8/AlnW7Pe3QqVM46ehDnC8nSZnKNOT27Lrcz371vLsSSFKG8gy5w0+E2kFthdxZx81mx0Dip7/cPAkNkyRNpjxDrlqHo05rK+TOOGYGPbUK9zxuyElSbvIMOWh2Wf7657Bj625Pa9SrLJ0/0+tykpShjENuKfRvg6cfHPfU5cfN5rFnXuTZF916R5JyknfIQdvz5QD+bY1dlpKUk3xD7nVHwiHz2rout/io13Ho1Lrz5SQpM/mGHDSvy42ztxxAtRK86dhZ/NCtdyQpK5mH3FLY8it48elxT11+3Gx+vaWPJza9PAkNkyRNhvxDDtqeLwc4ylKSMpJ3yB15ClSntBVyr585lbkzDnLrHUnKSN4hV+uBI05u67pcRHDWcbP50ROb2eHWO5KUhbxDDppdluvvg/7x16Y8a+FsXuzbwYPrt0xCwyRJ+1sBIdcLO16FZx4a99Q3Het1OUnKSf4hN29Z83cb1+VmTpvCkqNe53w5ScpE/iF3yDw4+PC2rstBc5TlfU8+zyvb3HpHkrpd/iEX0bwu10YlB835ctv6B1i59rn93DBJ0v6Wf8hB87rcb34BL4+/NuXS+TOZUq14XU6SMlBIyLWuy60fv8vyoClVzjhmBj9wvpwkdb0yQu6oUyGqbXdZnrVwNo/8+gU2vbT7vegkSQe2MkJuyjQ4fMkeXZcD+LdfuPWOJHWzMkIOWoNP7oWB/nFPPenoQ5jeqPFDuywlqauVE3LzlsG2F2HjY+OeOrj1zj1uvSNJXa2ckNuDHQmgOV9u/fOv8uTmV/ZjoyRJ+1M5ITfzDXDQjD2+LufqJ5LUvcoJuaFJ4e2tfLJg9jSOOqThfDlJ6mLlhBw058ttfBT6xt9lICJYftxs/u0Xm+kf8LqcJHWjwkKuF0iw/t62Tj9r4Wy2vLqd1RvcekeSulFZIXf06UC03WU5uPWO1+UkqTuVFXKNQ2DOCW0PPpkzvYcTjpjudTlJ6lJlhRw0uyzXrYQ2578tP242K9c+R9/28SeRS5IOLOWF3Lxl8Opz8OwjbZ1+1nGz2bZjgFVuvSNJXae8kJt/FlTqcMtb4JtXwVM/3W1Vt2zBTGqV8LqcJHWh8kJu5hvgyrvhlMvhkRXwhfPhM8vhJzfDq8+/5vRpPTVOf/0Mr8tJUhcqL+QAjjgJ3nkj/PGj8M7/F6p1+PZ/hv96Atzx4eboy2HV3fLjZvPQhi089/K2DjZakrSnygy5QT3T4Ywr4D99H678Hpx8Caz+Jnz+XPjsWfDTW6BvC2ctnE1K8Hf/+3HWbnq5w42WJLUrOrXKfm9vb1q1qr35apOq7wV46HZY9ffw9ANQn8rAkvfy8Q3L+IdfzQSChYcdzPmLD+f8xYdzytxDqVSi062WpGJFxL0ppd5RHzPkxpASbLivGXYPfR22v8L2GQt5cMZ5fPmlXlasm0r/QGLO9B7OW3QY5y8+nDcdO5tGvdrplktSUQy5fdW3pRl0D34dnvwhkOg/7CQemf02/vGVXr7xRIWXt/UzdUqVNy+cw3mLD+etJxzGzGlTOt1yScqeITeRXtgAq+9oht76ZvsH5i7licMv4Pa+M7jj8QGefqGPSkDv/Jm8ccFMjj9iOscfPp0Fs6dRq5Z9GVSSJpoht788txYe+kbz55kHgSDNX86Go9/Bt7b18k9rtvHYMy8O7WIwpVrh2MMO5vjDD+b4I17HCUdM57eOmM5RhzSI8LqeJO0NQ24ybPx3WP0NePB22Pw4RBWOfQs75izhN1uDZ18Nfv0KrHsRnnxhgGdegT6m0McUqlMO4siZh3DUnJm8/vCZzJw+jWolmj/VCtUIapUKlUpQqwSVSoXqsNvNx6BSqUAElagQEUQ0n0OlSiUgqBDV4Y83zxluZ9aOHboxxkCb2N1zzHCpa0zmP9dafd8v6xhykykleOahZnfm6jvghfXQ7/w6SRrpF9U3cOyf/2yfX2d3IVfb51fXriKak82POAnO+3jz2EA/7NgKO/pg+6vN3zv6YHsf7Hi19buPtP1Vtrz4Aq/0bWUgwcDAQPN3SqSBRH9KpIGB1m/oTwOkoccHIA2QAFIipQGaNwdgIAEDpJSaIZwSibSb5czG/g+fvfqPog79h5SkPbc3/1pjL59XnX44x+7F8/aEITcZKlWYMrX5sxsBHNr6kSTtO4f6SZKyZchJkrJlyEmSsmXISZKyZchJkrJlyEmSstVWyEXEBRHxWESsiYhrRnm8JyL+sfX4TyJi/kQ3VJKkPTVuyEVEFbgJeDuwGLg8IhaPOO0/As+llI4D/hb4q4luqCRJe6qdSm4ZsCal9ERKaRtwK3DRiHMuAr7Uun07cG644rAkqcPaCbmjgaeG3V/XOjbqOSmlHcAWYNbIF4qIKyNiVUSs2rhx4961WJKkNk3qwJOU0s0ppd6UUu+cOXMm809LkgrUTsitB+YNuz+3dWzUcyKiBhwCbJ6IBkqStLfaCbmVwMKIWBARU4DLgBUjzlkB/H7r9vuA/506tYePJEkt4+5CkFLaERFXA3cBVeCLKaXVEXE9sCqltAL4AvDliFgD/IZmEEqS1FFtbbWTUroTuHPEsWuH3e4DLp7YpkmStG9c8USSlC1DTpKULUNOkpQtQ06SlC1DTpKULUNOkpSt6NSc7YjYCDw5AS81G9g0Aa/T7fwcmvwc/AwG+Tk0lfA5HJNSGnWtyI6F3ESJiFUppd5Ot6PT/Bya/Bz8DAb5OTSV/jnYXSlJypYhJ0nKVg4hd3OnG3CA8HNo8nPwMxjk59BU9OfQ9dfkJEkaSw6VnCRJozLkJEnZ6uqQi4gLIuKxiFgTEdd0uj2dEhFrI+LBiLg/IlZ1uj2TJSK+GBHPRsRDw47NjIj/FRGPt37P6GQb97cxPoOPR8T61vfh/oh4RyfbuL9FxLyIuDsiHo6I1RHxh63jpX0Xxvocivo+jNS11+Qiogr8O3A+sI7mDuaXp5Qe7mjDOiAi1gK9KaXcJ3zuIiLeDLwE/ENK6cTWsb8GfpNS+mTrP3xmpJT+pJPt3J/G+Aw+DryUUvpUJ9s2WSLiSODIlNJ9ETEduBd4F3AFZX0XxvocLqGg78NI3VzJLQPWpJSeSCltA24FLupwmzSJUkr/SnMn+uEuAr7Uuv0lmv/IszXGZ1CUlNKvU0r3tW6/CDwCHE1534WxPoeidXPIHQ08Nez+Osr9HzQB34mIeyPiyk43psMOTyn9unX7aeDwTjamg66OiAda3ZlZd9MNFxHzgdOAn1Dwd2HE5wCFfh+gu0NOO52VUjodeDvw4VYXVvFSsy++O/vj981ngGOBU4FfA/+1s82ZHBFxMPB14KMppReGP1bSd2GUz6HI78Ogbg659cC8Yffnto4VJ6W0vvX7WeCbNLtyS/VM69rE4DWKZzvcnkmXUnompdSfUhoAbqGA70NE1Gn+H/tXUkrfaB0u7rsw2udQ4vdhuG4OuZXAwohYEBFTgMuAFR1u06SLiGmti8xExDTgbcBDu39W1lYAv9+6/fvAtzrYlo4Y/D/2lneT+fchIgL4AvBISumGYQ8V9V0Y63Mo7fswUteOrgRoDYW9EagCX0wp/WWHmzTpIuINNKs3gBrw1VI+h4j4GnAOza1EngGuA+4AbgNeT3Mrp0tSStkOzBjjMziHZtdUAtYC/2nYtansRMRZwA+AB4GB1uE/pXk9qqTvwlifw+UU9H0YqatDTpKk3enm7kpJknbLkJMkZcuQkyRly5CTJGXLkJMkZcuQk7pcRJwTEf/U6XZIByJDTpKULUNOmiQR8YGI+GlrT6/PRUQ1Il6KiL9t7f/1LxExp3XuqRHx49aiut8cXFQ3Io6LiO9GxM8j4r6IOLb18gdHxO0R8WhEfKW1+oVUPENOmgQRsQi4FFieUjoV6AfeD0wDVqWUlgDfp7liCcA/AH+SUjqZ5goWg8e/AtyUUjoFeBPNBXehueL8R4HFwBuA5fv9TUldoNbpBkiFOBc4A1jZKrIOorlg8ADwj61z/hvwjYg4BDg0pfT91vEvAf+9tUbp0SmlbwKklPoAWq/305TSutb9+4H5wD37/21JBzZDTpocAXwppfSxXQ5G/PmI8/Z2nb2tw273479tCbC7Upos/wK8LyIOA4iImRFxDM1/g+9rnfN/AveklLYAz0XE2a3jvwd8v7Xb87qIeFfrNXoiYuqkvgupy/hfe9IkSCk9HBF/RnMH9wqwHfgw8DKwrPXYszSv20Fza5jPtkLsCeCDreO/B3wuIq5vvcbFk/g2pK7jLgRSB0XESymlgzvdDilXdldKkrJlJSdJypaVnCQpW4acJClbhpwkKVuGnCQpW4acJClb/z8ztdrZtzF0QQAAAABJRU5ErkJggg=="/>
          <p:cNvSpPr>
            <a:spLocks noChangeAspect="1" noChangeArrowheads="1"/>
          </p:cNvSpPr>
          <p:nvPr/>
        </p:nvSpPr>
        <p:spPr bwMode="auto">
          <a:xfrm>
            <a:off x="155574" y="-144463"/>
            <a:ext cx="3790783" cy="379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017" y="2696290"/>
            <a:ext cx="2290763" cy="20416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468" y="248584"/>
            <a:ext cx="3192144" cy="3953827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42" y="4381325"/>
            <a:ext cx="11757270" cy="2321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99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9670"/>
            <a:ext cx="9905998" cy="1733004"/>
          </a:xfrm>
        </p:spPr>
        <p:txBody>
          <a:bodyPr/>
          <a:lstStyle/>
          <a:p>
            <a:r>
              <a:rPr lang="ru-RU" dirty="0" smtClean="0"/>
              <a:t>Обучение на фотографиях</a:t>
            </a:r>
            <a:br>
              <a:rPr lang="ru-RU" dirty="0" smtClean="0"/>
            </a:br>
            <a:r>
              <a:rPr lang="ru-RU" dirty="0" smtClean="0"/>
              <a:t> без шума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6299" y="1272368"/>
            <a:ext cx="5265197" cy="25880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800" b="1" dirty="0" smtClean="0"/>
          </a:p>
          <a:p>
            <a:pPr marL="0" indent="0">
              <a:buNone/>
            </a:pPr>
            <a:endParaRPr lang="ru-RU" sz="2800" b="1" dirty="0"/>
          </a:p>
          <a:p>
            <a:pPr marL="0" indent="0">
              <a:buNone/>
            </a:pPr>
            <a:r>
              <a:rPr lang="ru-RU" sz="2800" b="1" dirty="0" smtClean="0"/>
              <a:t>Функция активации: </a:t>
            </a:r>
            <a:r>
              <a:rPr lang="en-US" sz="2800" b="1" dirty="0" err="1" smtClean="0"/>
              <a:t>softmax</a:t>
            </a:r>
            <a:endParaRPr lang="en-US" sz="2800" b="1" dirty="0" smtClean="0"/>
          </a:p>
          <a:p>
            <a:pPr marL="0" indent="0">
              <a:buNone/>
            </a:pPr>
            <a:r>
              <a:rPr lang="ru-RU" sz="2800" b="1" dirty="0"/>
              <a:t>Функция потери: </a:t>
            </a:r>
            <a:r>
              <a:rPr lang="en-US" sz="2800" b="1" dirty="0" err="1"/>
              <a:t>mae</a:t>
            </a:r>
            <a:endParaRPr lang="en-US" sz="2800" b="1" dirty="0"/>
          </a:p>
          <a:p>
            <a:pPr marL="0" indent="0">
              <a:buNone/>
            </a:pPr>
            <a:endParaRPr lang="ru-RU" sz="2800" b="1" dirty="0"/>
          </a:p>
        </p:txBody>
      </p:sp>
      <p:sp>
        <p:nvSpPr>
          <p:cNvPr id="4" name="AutoShape 2" descr="data:image/png;base64,iVBORw0KGgoAAAANSUhEUgAAAbkAAAI4CAYAAAD3UJfIAAAABHNCSVQICAgIfAhkiAAAAAlwSFlzAAALEgAACxIB0t1+/AAAADh0RVh0U29mdHdhcmUAbWF0cGxvdGxpYiB2ZXJzaW9uMy4yLjIsIGh0dHA6Ly9tYXRwbG90bGliLm9yZy+WH4yJAAAgAElEQVR4nO3de5TddX3v/+d7XzKbhAi5cU0kEVJIwp1JpAYsCvhDewRv3H7aVVzHcn4sWdbVrrOKPS0ov3b9bOuh/LoWXkDtz3pUykHFnB4sHnvQivWSgAiES4kYJIlAEiFcJ5eZz++PvWcyGWYyO8lkdvbn83ysNWv2/u7v3vPZ2x1fvD/fzyVSSkiSlKNKpxsgSdL+YshJkrJlyEmSsmXISZKyZchJkrJlyEmSsmXISZKyZchJkygi1kbEeZ1uh1QKQ06SlC1DTuqwiOiJiBsjYkPr58aI6Gk9Njsi/ikino+I30TEDyKi0nrsTyJifUS8GBGPRcS5nX0n0oGn1ukGSOK/AGcCpwIJ+BbwZ8CfA38MrAPmtM49E0gRcTxwNbA0pbQhIuYD1clttnTgs5KTOu/9wPUppWdTShuBTwC/13psO3AkcExKaXtK6QepueBsP9ADLI6IekppbUrpFx1pvXQAM+SkzjsKeHLY/SdbxwD+BlgDfCcinoiIawBSSmuAjwIfB56NiFsj4igk7cKQkzpvA3DMsPuvbx0jpfRiSumPU0pvAC4E/mjw2ltK6asppbNaz03AX01us6UDnyEnTb56RDQGf4CvAX8WEXMiYjZwLfDfACLiP0TEcRERwBaa3ZQDEXF8RLy1NUClD3gVGOjM25EOXIacNPnupBlKgz8NYBXwAPAgcB/wF61zFwLfBV4CfgR8OqV0N83rcZ8ENgFPA4cBH5u8tyB1h3DTVElSrqzkJEnZMuQkSdky5CRJ2TLkJEnZ6tiyXrNnz07z58/v1J+XJGXi3nvv3ZRSmjPaYx0Lufnz57Nq1apO/XlJUiYi4smxHrO7UpKULUNOkpQtQ06SlC1DTpKULUNOkpQtQ06SlC1DTpKULUNOkpQtQ06SlC1DTpKULUNOkpQtQ06SlC1DTpKULUNOkpQtQ06SlC1DTpKULUNOkpQtQ06SlC1DTpKULUNOkpStrg65TS9t5e5Hn+WFvu2dbook6QDU1SH386ee54P/30rWbnq5002RJB2AujrkempVAPq2D3S4JZKkA1F3h1y92fytO/o73BJJ0oGoq0Ou0arktlrJSZJG0dUhN1jJ9VnJSZJG0d0hV2t1V1rJSZJG0eUh1+qu3GHISZJeq6tDruHAE0nSbnR1yDmFQJK0O10eclZykqSxdXXIVSrBlGrFa3KSpFF1dchBs5rr224lJ0l6re4PubqVnCRpdN0fcrWq8+QkSaPq/pCrVxx4IkkaVfeHXK3qFAJJ0qgyCDkrOUnS6Lo+5BoOPJEkjaHrQ6458MRKTpL0WhmEnJWcJGl0XR9yjXrVkJMkjarrQ84VTyRJY+n+kHPgiSRpDN0fcg48kSSNoetDzikEkqSxdH3I9dSq7BhI7Og36CRJu8og5AY3TjXkJEm76vqQa9SrgCEnSXqtrg+5wUrOaQSSpJG6P+TqdldKkkbX9SHXqA12V1rJSZJ21fUhN1jJuaecJGmk7g+5wUrOa3KSpBEyCDmvyUmSRtf1IecUAknSWLo+5JxCIEkaSwYhZyUnSRpd14dcY2ienJWcJGlXXR9yg5WcUwgkSSN1f8hZyUmSxtD9ITc4hcBKTpI0QteHXEQwpebGqZKk12or5CLigoh4LCLWRMQ1Y5xzSUQ8HBGrI+KrE9vM3eupVZxCIEl6jdp4J0REFbgJOB9YB6yMiBUppYeHnbMQ+BiwPKX0XEQctr8aPJqeWtVKTpL0Gu1UcsuANSmlJ1JK24BbgYtGnPMHwE0ppecAUkrPTmwzd69RrzjwRJL0Gu2E3NHAU8Pur2sdG+63gN+KiB9GxI8j4oLRXigiroyIVRGxauPGjXvX4lH01CoOPJEkvcZEDTypAQuBc4DLgVsi4tCRJ6WUbk4p9aaUeufMmTNBf3qwu9JKTpK0q3ZCbj0wb9j9ua1jw60DVqSUtqeUfgn8O83QmxTN7korOUnSrtoJuZXAwohYEBFTgMuAFSPOuYNmFUdEzKbZffnEBLZzt3pqVUdXSpJeY9yQSyntAK4G7gIeAW5LKa2OiOsj4sLWaXcBmyPiYeBu4D+nlDbvr0aP1GMlJ0kaxbhTCABSSncCd444du2w2wn4o9bPpHPgiSRpNF2/4gk0N0514IkkaaQsQq654omVnCRpV5mEnJWcJOm1sgg5pxBIkkaTRcgNTiFojn+RJKkpk5CrMJBgx4AhJ0naKYuQa9SrAHZZSpJ2kUXI9dQHdwd38Ikkaac8Qq7WfBt9VnKSpGEyCblWd6WVnCRpmCxCrjHYXWklJ0kaJouQG6zk3IlAkjRcJiFnJSdJeq08Qs4pBJKkUeQRcoOjK+2ulCQNk0XIOfBEkjSaLELOKQSSpNHkEXJWcpKkUeQRck4hkCSNIpOQs5KTJL2WISdJylYWIRcR9NQqDjyRJO0ii5CDZjVnJSdJGi6bkGvUq2zdYSUnSdopm5DrqVfYut1KTpK0Uz4hV6vSZyUnSRomo5CzkpMk7SqbkGtekzPkJEk7ZRNyPbWKK55IknaRVchZyUmShssm5JxCIEkaKZuQa3ZXWslJknbKKOSs5CRJu8om5Bp1r8lJknaVTcj11KvOk5Mk7SKfkKtV6NvRT0qp002RJB0gsgq5lGB7vyEnSWrKJuQa9SqAg08kSUOyCbnB3cGdRiBJGpRRyFnJSZJ2lU/I1ZtvxWkEkqRB+YRcq5JzkWZJ0qB8Qs5KTpI0Qj4h1xp44oRwSdKgbELOKQSSpJGyCTmnEEiSRsoo5KzkJEm7yibkGg48kSSNkE3IDVVyTiGQJLXkE3JWcpKkEbIJucbQNTlDTpLUlE3I1atBhN2VkqSdsgm5iGhtnGolJ0lqyibkoDn4xEpOkjQoq5Br1Ctek5MkDckq5HpqVXchkCQNySzkrOQkSTtlFXKNetWQkyQNySrkemoVuyslSUPyCjkHnkiShskr5GpVdyGQJA3JKuQa9Yo7g0uShrQVchFxQUQ8FhFrIuKaUR6/IiI2RsT9rZ8PTXxTx9dTq9JnJSdJaqmNd0JEVIGbgPOBdcDKiFiRUnp4xKn/mFK6ej+0sW09NSs5SdJO7VRyy4A1KaUnUkrbgFuBi/Zvs/aOUwgkScO1E3JHA08Nu7+udWyk90bEAxFxe0TMG+2FIuLKiFgVEas2bty4F83dPacQSJKGm6iBJ/8DmJ9SOhn4X8CXRjsppXRzSqk3pdQ7Z86cCfrTOw2ueJJSmvDXliR1n3ZCbj0wvDKb2zo2JKW0OaW0tXX388AZE9O8PdNTb26cuq3fLktJUnshtxJYGBELImIKcBmwYvgJEXHksLsXAo9MXBPb11Nrvh2vy0mSoI3RlSmlHRFxNXAXUAW+mFJaHRHXA6tSSiuAj0TEhcAO4DfAFfuxzWMarOT6tvfzuka9E02QJB1Axg05gJTSncCdI45dO+z2x4CPTWzT9txQJec0AkkS2a140qzk7K6UJEFmITdYyTmNQJIEmYaclZwkCTILuZ3dlVZykqTMQs6BJ5Kk4TILOSs5SdJOWYVco+41OUnSTlmF3OBkcLsrJUmQW8gNTiGwu1KSRKYhZyUnSYLMQs4pBJKk4bIKuVolqAT0WclJksgs5CKCnlrVSk6SBGQWctCcRuAUAkkSZBhyPbWqA08kSUCOIVevOIVAkgTkGHK1ipWcJAnIMOQadQeeSJKasgu5nlrFKQSSJCDLkLOSkyQ1ZRdyTiGQJA3KLuR6alX6tlvJSZKyDDkrOUlSU34hV68acpIkIMeQq1XYanelJIkcQ65eoc9KTpJEjiFXq7JtxwAppU43RZLUYdmFXKPe2h3cak6SipddyPXUWruDu+qJJBUvw5AbrOQcfCJJpcsu5Br1ViVnd6UkFS+7kBus5Fz1RJKUbchZyUmSsgu5nd2VVnKSVLrsQm6oknN0pSQVL7+Qa1VyfVZyklS8/ELOSk6S1JJdyDmFQJI0KLuQcwqBJGlQtiFnJSdJyi7knEIgSRqUXcg58ESSNCi7kKtVK1Qr4RQCSVJ+IQfNas5KTpKUZcg16lUHnkiS8gy5nlrFKQSSpHxDzkpOkpRlyDW7K63kJKl0WYZcs7vSSk6SSpdpyFnJSZJyDbm61+QkSbmGXK3qPDlJUqYhV6+44okkKdOQc8UTSRKZhpwrnkiSINOQa1ZydldKUukyDTkrOUlSpiHXqFfY1j/AwEDqdFMkSR2UZcj11Jq7g2/rt5qTpJJlGnLNt+VOBJJUtjxDrt58W16Xk6SyZRlyjVZ3pXPlJKlsWYbcYCXnqieSVLa2Qi4iLoiIxyJiTURcs5vz3hsRKSJ6J66Je67HSk6SRBshFxFV4Cbg7cBi4PKIWDzKedOBPwR+MtGN3FONoWtyVnKSVLJ2KrllwJqU0hMppW3ArcBFo5z3fwN/BfRNYPv2ymAl58apklS2dkLuaOCpYffXtY4NiYjTgXkppf+5uxeKiCsjYlVErNq4ceMeN7Zdg1MIrOQkqWz7PPAkIirADcAfj3duSunmlFJvSql3zpw5+/qnx9Sot67JOYVAkorWTsitB+YNuz+3dWzQdOBE4HsRsRY4E1jRycEnVnKSJGgv5FYCCyNiQURMAS4DVgw+mFLaklKanVKan1KaD/wYuDCltGq/tLgNQ1MIvCYnSUUbN+RSSjuAq4G7gEeA21JKqyPi+oi4cH83cG/snEJgJSdJJau1c1JK6U7gzhHHrh3j3HP2vVn7puGyXpIkMl3xZErV7kpJUqYhV6tWqFXCgSeSVLgsQw6a0wjsrpSksmUbcj21ipWcJBUu65DzmpwklS3bkLO7UpKUbchNqVWcJydJhcs25HrqVfqs5CSpaPmGnJWcJBUv25DzmpwkKduQa46utJKTpJJlHXLbrOQkqWjZhpzdlZKkbEPOFU8kSRmHXNUVTySpcPmGXN1KTpJKl23INWpVtvcn+gdSp5siSeqQbEOuZ2h3cKs5SSpVviFXa4Wc1+UkqVjZhlyjXgVwGoEkFSzbkBus5Fz1RJLKVet0A/aXnpqVnKTO2r59O+vWraOvr6/TTclCo9Fg7ty51Ov1tp+Tbcg1HHgiqcPWrVvH9OnTmT9/PhHR6eZ0tZQSmzdvZt26dSxYsKDt52XcXWklJ6mz+vr6mDVrlgE3ASKCWbNm7XFVnG/I1b0mJ6nzDLiJszefZb4h5xQCSYV7/vnn+fSnP73Hz3vHO97B888/v9tzrr32Wr773e/ubdMmTbYh5xQCSaUbK+R27Nix2+fdeeedHHroobs95/rrr+e8887bp/ZNhmxDzikEkkp3zTXX8Itf/IJTTz2VpUuXcvbZZ3PhhReyePFiAN71rndxxhlnsGTJEm6++eah582fP59Nmzaxdu1aFi1axB/8wR+wZMkS3va2t/Hqq68CcMUVV3D77bcPnX/ddddx+umnc9JJJ/Hoo48CsHHjRs4//3yWLFnChz70IY455hg2bdo0qZ9BtqMrHXgi6UDyif+xmoc3vDChr7n4qNdx3TuXjPn4Jz/5SR566CHuv/9+vve97/G7v/u7PPTQQ0OjE7/4xS8yc+ZMXn31VZYuXcp73/teZs2atctrPP7443zta1/jlltu4ZJLLuHrX/86H/jAB17zt2bPns19993Hpz/9aT71qU/x+c9/nk984hO89a1v5WMf+xj//M//zBe+8IUJff/tyLaScwqBJO1q2bJluwy//7u/+ztOOeUUzjzzTJ566ikef/zx1zxnwYIFnHrqqQCcccYZrF27dtTXfs973vOac+655x4uu+wyAC644AJmzJgxge+mPVZykjQJdldxTZZp06YN3f7e977Hd7/7XX70ox8xdepUzjnnnFGH5/f09AzdrlarQ92VY51XrVbHveY3mbKt5LwmJ6l006dP58UXXxz1sS1btjBjxgymTp3Ko48+yo9//OMJ//vLly/ntttuA+A73/kOzz333IT/jfFkW8lVKsGUasVKTlKxZs2axfLlyznxxBM56KCDOPzww4ceu+CCC/jsZz/LokWLOP744znzzDMn/O9fd911XH755Xz5y1/mt3/7tzniiCOYPn36hP+d3YmUOrOpaG9vb1q1atV+/RsnXXcXF/fO49p3Lt6vf0eSRvPII4+waNGiTjejY7Zu3Uq1WqVWq/GjH/2Iq666ivvvv3+fXnO0zzQi7k0p9Y52fraVHDRXPelz4IkkdcSvfvUrLrnkEgYGBpgyZQq33HLLpLch75CrVV3xRJI6ZOHChfzsZz/raBuyHXgCzUrOKQSSVK68Q65Wpc9KTpKKlXnIWclJUsmyDrlG3SkEklSyrEOup1Y15CSpTQcffDAAGzZs4H3ve9+o55xzzjmMN/3rxhtv5JVXXhm6387WPftL5iFXYasrnkjSHjnqqKOGdhjYGyNDrp2te/aXvEOubiUnqVzXXHMNN91009D9j3/84/zFX/wF55577tC2ON/61rde87y1a9dy4oknAvDqq69y2WWXsWjRIt797nfvsnblVVddRW9vL0uWLOG6664Dmos+b9iwgbe85S285S1vAXZu3QNwww03cOKJJ3LiiSdy4403Dv29sbb02VdZz5NrWMlJOlB8+xp4+sGJfc0jToK3f3LMhy+99FI++tGP8uEPfxiA2267jbvuuouPfOQjvO51r2PTpk2ceeaZXHjhhUTEqK/xmc98hqlTp/LII4/wwAMPcPrppw899pd/+ZfMnDmT/v5+zj33XB544AE+8pGPcMMNN3D33Xcze/bsXV7r3nvv5e///u/5yU9+QkqJN77xjfzO7/wOM2bMaHtLnz2VeSVXoc9KTlKhTjvtNJ599lk2bNjAz3/+c2bMmMERRxzBn/7pn3LyySdz3nnnsX79ep555pkxX+Nf//Vfh8Lm5JNP5uSTTx567LbbbuP000/ntNNOY/Xq1Tz88MO7bc8999zDu9/9bqZNm8bBBx/Me97zHn7wgx8A7W/ps6eyruSaK55YyUk6AOym4tqfLr74Ym6//XaefvppLr30Ur7yla+wceNG7r33Xur1OvPnzx91i53x/PKXv+RTn/oUK1euZMaMGVxxxRV79TqD2t3SZ09lXck5hUBS6S699FJuvfVWbr/9di6++GK2bNnCYYcdRr1e5+677+bJJ5/c7fPf/OY389WvfhWAhx56iAceeACAF154gWnTpnHIIYfwzDPP8O1vf3voOWNt8XP22Wdzxx138Morr/Dyyy/zzW9+k7PPPnsC3+1rZV/J7RhI7OgfoFbNOs8laVRLlizhxRdf5Oijj+bII4/k/e9/P+985zs56aST6O3t5YQTTtjt86+66io++MEPsmjRIhYtWsQZZ5wBwCmnnMJpp53GCSecwLx581i+fPnQc6688kouuOACjjrqKO6+++6h46effjpXXHEFy5YtA+BDH/oQp5122oR1TY4m6612Pvf9X/D/fPtRVn/i/2BaT9Z5LukAVPpWO/vDnm61k3V506hXAeyylKRCZR1yPbXm23P9SkkqU94hV2++PXcikKQy5R1ytcHuSis5SZ3RqXEPOdqbzzLrkGu0Kjl3B5fUCY1Gg82bNxt0EyClxObNm2k0Gnv0vKyHHA5Wcn1OCJfUAXPnzmXdunVs3Lix003JQqPRYO7cuXv0nMxDbnDgiZWcpMlXr9dZsGBBp5tRtMy7K51CIEklyzrknEIgSWXLPOQGr8lZyUlSifIOubqVnCSVLOuQawzOk7OSk6QiZR1yQyueWMlJUpHaCrmIuCAiHouINRFxzSiP/18R8WBE3B8R90TE4olv6p6bUnUyuCSVbNyQi4gqcBPwdmAxcPkoIfbVlNJJKaVTgb8Gbpjwlu6FSiWYUnPjVEkqVTuV3DJgTUrpiZTSNuBW4KLhJ6SUXhh2dxpwwKxh01OrOPBEkgrVzoonRwNPDbu/DnjjyJMi4sPAHwFTgLeO9kIRcSVwJcDrX//6PW3rXumpVZ1CIEmFmrCBJymlm1JKxwJ/AvzZGOfcnFLqTSn1zpkzZ6L+9G416lZyklSqdkJuPTBv2P25rWNjuRV41740aiL1eE1OkorVTsitBBZGxIKImAJcBqwYfkJELBx293eBxyeuifump1Zlq7sQSFKRxr0ml1LaERFXA3cBVeCLKaXVEXE9sCqltAK4OiLOA7YDzwG/vz8bvSd66lZyklSqtrbaSSndCdw54ti1w27/4QS3a8I0alXnyUlSobJe8QSalZwrnkhSmfIPuVrFSk6SCpV9yDXqVacQSFKhsg85pxBIUrkKCLkqfU4hkKQiZR9yDacQSFKxsg+5nlrVkJOkQhUQchX6BxLb+w06SSpN/iHX2h3cak6SypN9yDXqVQDXr5SkAmUfcj215lvss5KTpOIUEHJWcpJUquxDruE1OUkqVvYhN1TJGXKSVJwCQq51Tc7uSkkqTv4hZ3elJBUr/5Bz4IkkFSv7kBsceOIUAkkqT/YhZyUnSeXKP+S8JidJxco/5JxCIEnFKiDknEIgSaUqJuSs5CSpPNmHXETQU6uwdYeVnCSVJvuQg2Y1t3W7lZwklaaMkKtXreQkqUBFhFyjbiUnSSUqIuR6alX6rOQkqTiFhJyVnCSVqIiQa9SrTiGQpAIVEXJOIZCkMhUTcn12V0pScYoIuYZTCCSpSEWEXLO70kpOkkpTSMhVXaBZkgpURsjVreQkqURFhFyjXnWenCQVqIiQG5xCkFLqdFMkSZOomJAbSLC935CTpJIUEXKNehXAaQSSVJgiQs7dwSWpTIWEXLOScxqBJJWljJCrW8lJUonKCLlWJec0AkkqSxkh16rk3DhVkspSRsgNDjyxkpOkohQRck4hkKQyFRFyTiGQpDIVEnJOIZCkEhURcg2nEEhSkYoIuaEpBIacJBWljJAbrOTsrpSkopQRcg48kaQiFRFyU6oVIqzkJKk0RYRcRLQ2TrWSk6SSFBFy0Bx84hQCSSpLMSHXqFvJSVJpigm5nlrVkJOkwhQUchW7KyWpMOWEnN2VklScYkKuUau6C4EkFaaYkOupV+hzPzlJKkpbIRcRF0TEYxGxJiKuGeXxP4qIhyPigYj4l4g4ZuKbum96rOQkqTjjhlxEVIGbgLcDi4HLI2LxiNN+BvSmlE4Gbgf+eqIbuq8a9Yo7g0tSYdqp5JYBa1JKT6SUtgG3AhcNPyGldHdK6ZXW3R8Dcye2mfvOKQSSVJ52Qu5o4Klh99e1jo3lPwLfHu2BiLgyIlZFxKqNGze238oJ4BQCSSrPhA48iYgPAL3A34z2eErp5pRSb0qpd86cORP5p8fVqFvJSVJpam2csx6YN+z+3NaxXUTEecB/AX4npbR1Ypo3cZoLNFvJSVJJ2qnkVgILI2JBREwBLgNWDD8hIk4DPgdcmFJ6duKbue+a3ZUDpJQ63RRJ0iQZN+RSSjuAq4G7gEeA21JKqyPi+oi4sHXa3wAHA/89Iu6PiBVjvFzH9NSrAGzrt8tSkkrRTnclKaU7gTtHHLt22O3zJrhdE2747uA9tWqHWyNJmgwFrXjSDDZHWEpSOcoJucFKzgnhklSMYkKu0arknEYgSeUoJuR2XpOzu1KSSlFcyLkTgSSVo5iQ29ldaSUnSaUoJuSGTyGQJJWhoJBrVXJOIZCkYpQTcnUrOUkqTTEhN3RNzoEnklSMYkLOKQSSVJ7iQs4pBJJUjmJCzikEklSeYkKuVgkq4cATSSpJMSEXEfTUqu5CIEkFKSbkoDmNwEpOkspRVMg1alWnEEhSQYoKuZ56hT4HnkhSMcoKuVrFSk6SClJUyDXqVacQSFJBigq5npoDTySpJIWFnFMIJKkkRYVcwykEklSUokKup1Y15CSpIIWFXMXuSkkqSFkhZ3elJBWlrJCrVdlqJSdJxSgr5KzkJKkoZYVca+BJSqnTTZEkTYKiQq5Rb75dqzlJKkNRIddTG9wd3JCTpBIUFnKtSs7BJ5JUhDJDzkpOkopQVMg16oPdlVZyklSCokJusJLrc085SSpCWSFnJSdJRSkq5BpDA0+s5CSpBEWF3M5KzpCTpBKUFXJD1+TsrpSkEhQVcg0rOUkqSlEht3OenJWcJJWgyJBzCoEklaGskHMKgSQVpaiQcwqBJJWlqJCrVStUK+HAE0kqRFEhB83rck4hkKQyFBdyjXrVSk6SClFcyPXUKg48kaRCFBlyTiGQpDIUF3LN7korOUkqQXEh1+yutJKTpBIUGHJVR1dKUiHKC7m6lZwklaK8kKtVXfFEkgrR3SGXEmxZBwPtdz82Kzm7KyWpBN0dcg/fAX+7BJ59uO2nOIVAksrR3SF35KnN30/9tO2nuOKJJJWju0NuxnyYNgfWrWr7Ka54Iknl6O6Qi4C5S2Hdyraf4sATSSpHd4ccwNxe2Pw4vPKbtk7vqVXY1j/AwEDazw2TJHVaBiG3tPl7/b1tnd5o7Q6+rd9qTpJy1/0hd9TpEJW2uyx7WruDu+qJJOWv+0Ou52A4bEn7IVdvvmVHWEpS/toKuYi4ICIei4g1EXHNKI+/OSLui4gdEfG+iW/mOOb2wrp7YWD84GrUmt2VDj6RpPyNG3IRUQVuAt4OLAYuj4jFI077FXAF8NWJbmBb5i6FrVtg07+Pe+rOSs7uSknKXTuV3DJgTUrpiZTSNuBW4KLhJ6SU1qaUHgA6Ux7NW9b83UaXZU+rknPVE0nKXzshdzTw1LD761rH9lhEXBkRqyJi1caNG/fmJUY381hoHNpWyDWs5CSpGJM68CSldHNKqTel1DtnzpyJe+FKpXVdbvyVTwYrOQeeSFL+2gm59cC8Yffnto4dWOYubS7U3PfCbk9zCoEklaOdkFsJLIyIBRExBbgMWLF/m7UX5i4FEmy4b7enDU4Gf2nrjklolCSpk8YNuZTSDuBq4C7gEeC2lNLqiLg+Ii4EiIilEbEOuBj4XESs3p+NHtXRZzR/j3Ndbv7sqTTqFX72q+cnoVGSpPeA1KwAAA3lSURBVE6qtXNSSulO4M4Rx64ddnslzW7MzjnoUJh9/LjX5XpqVZYtmMU9azZNUsMkSZ3S/SueDDe4I0Ha/eLLZx03izXPvsTTW/omqWGSpE7IK+TmLYVXNsNvntjtaWcd1xzZ+UOrOUnKWl4hN7gjwThdliccMZ1Z06YYcpKUubxCbs4JMOXgcQefVCrBm46bzT1rNpHG6dqUJHWvvEKuUoWjT4d1Px331LOOm8WzL25lzbMvTULDJEmdkFfIAcxdBk8/BNte2e1py4+bDeAoS0nKWIYhtxRSP/z6/t2fNmMq82dN5Z7HDTlJylWGIdfb/N3GYs3Lj5vNj5/YzPZ+17GUpBzlF3LTZsOMBfBUO9flZvPytn5+/pSrn0hSjvILOWjuL9fGpPDfPnYWEV6Xk6Rc5Rlyc5fCS8/AlnW7Pe3QqVM46ehDnC8nSZnKNOT27Lrcz371vLsSSFKG8gy5w0+E2kFthdxZx81mx0Dip7/cPAkNkyRNpjxDrlqHo05rK+TOOGYGPbUK9zxuyElSbvIMOWh2Wf7657Bj625Pa9SrLJ0/0+tykpShjENuKfRvg6cfHPfU5cfN5rFnXuTZF916R5JyknfIQdvz5QD+bY1dlpKUk3xD7nVHwiHz2rout/io13Ho1Lrz5SQpM/mGHDSvy42ztxxAtRK86dhZ/NCtdyQpK5mH3FLY8it48elxT11+3Gx+vaWPJza9PAkNkyRNhvxDDtqeLwc4ylKSMpJ3yB15ClSntBVyr585lbkzDnLrHUnKSN4hV+uBI05u67pcRHDWcbP50ROb2eHWO5KUhbxDDppdluvvg/7x16Y8a+FsXuzbwYPrt0xCwyRJ+1sBIdcLO16FZx4a99Q3Het1OUnKSf4hN29Z83cb1+VmTpvCkqNe53w5ScpE/iF3yDw4+PC2rstBc5TlfU8+zyvb3HpHkrpd/iEX0bwu10YlB835ctv6B1i59rn93DBJ0v6Wf8hB87rcb34BL4+/NuXS+TOZUq14XU6SMlBIyLWuy60fv8vyoClVzjhmBj9wvpwkdb0yQu6oUyGqbXdZnrVwNo/8+gU2vbT7vegkSQe2MkJuyjQ4fMkeXZcD+LdfuPWOJHWzMkIOWoNP7oWB/nFPPenoQ5jeqPFDuywlqauVE3LzlsG2F2HjY+OeOrj1zj1uvSNJXa2ckNuDHQmgOV9u/fOv8uTmV/ZjoyRJ+1M5ITfzDXDQjD2+LufqJ5LUvcoJuaFJ4e2tfLJg9jSOOqThfDlJ6mLlhBw058ttfBT6xt9lICJYftxs/u0Xm+kf8LqcJHWjwkKuF0iw/t62Tj9r4Wy2vLqd1RvcekeSulFZIXf06UC03WU5uPWO1+UkqTuVFXKNQ2DOCW0PPpkzvYcTjpjudTlJ6lJlhRw0uyzXrYQ2578tP242K9c+R9/28SeRS5IOLOWF3Lxl8Opz8OwjbZ1+1nGz2bZjgFVuvSNJXae8kJt/FlTqcMtb4JtXwVM/3W1Vt2zBTGqV8LqcJHWh8kJu5hvgyrvhlMvhkRXwhfPhM8vhJzfDq8+/5vRpPTVOf/0Mr8tJUhcqL+QAjjgJ3nkj/PGj8M7/F6p1+PZ/hv96Atzx4eboy2HV3fLjZvPQhi089/K2DjZakrSnygy5QT3T4Ywr4D99H678Hpx8Caz+Jnz+XPjsWfDTW6BvC2ctnE1K8Hf/+3HWbnq5w42WJLUrOrXKfm9vb1q1qr35apOq7wV46HZY9ffw9ANQn8rAkvfy8Q3L+IdfzQSChYcdzPmLD+f8xYdzytxDqVSi062WpGJFxL0ppd5RHzPkxpASbLivGXYPfR22v8L2GQt5cMZ5fPmlXlasm0r/QGLO9B7OW3QY5y8+nDcdO5tGvdrplktSUQy5fdW3pRl0D34dnvwhkOg/7CQemf02/vGVXr7xRIWXt/UzdUqVNy+cw3mLD+etJxzGzGlTOt1yScqeITeRXtgAq+9oht76ZvsH5i7licMv4Pa+M7jj8QGefqGPSkDv/Jm8ccFMjj9iOscfPp0Fs6dRq5Z9GVSSJpoht788txYe+kbz55kHgSDNX86Go9/Bt7b18k9rtvHYMy8O7WIwpVrh2MMO5vjDD+b4I17HCUdM57eOmM5RhzSI8LqeJO0NQ24ybPx3WP0NePB22Pw4RBWOfQs75izhN1uDZ18Nfv0KrHsRnnxhgGdegT6m0McUqlMO4siZh3DUnJm8/vCZzJw+jWolmj/VCtUIapUKlUpQqwSVSoXqsNvNx6BSqUAElagQEUQ0n0OlSiUgqBDV4Y83zxluZ9aOHboxxkCb2N1zzHCpa0zmP9dafd8v6xhykykleOahZnfm6jvghfXQ7/w6SRrpF9U3cOyf/2yfX2d3IVfb51fXriKak82POAnO+3jz2EA/7NgKO/pg+6vN3zv6YHsf7Hi19buPtP1Vtrz4Aq/0bWUgwcDAQPN3SqSBRH9KpIGB1m/oTwOkoccHIA2QAFIipQGaNwdgIAEDpJSaIZwSibSb5czG/g+fvfqPog79h5SkPbc3/1pjL59XnX44x+7F8/aEITcZKlWYMrX5sxsBHNr6kSTtO4f6SZKyZchJkrJlyEmSsmXISZKyZchJkrJlyEmSstVWyEXEBRHxWESsiYhrRnm8JyL+sfX4TyJi/kQ3VJKkPTVuyEVEFbgJeDuwGLg8IhaPOO0/As+llI4D/hb4q4luqCRJe6qdSm4ZsCal9ERKaRtwK3DRiHMuAr7Uun07cG644rAkqcPaCbmjgaeG3V/XOjbqOSmlHcAWYNbIF4qIKyNiVUSs2rhx4961WJKkNk3qwJOU0s0ppd6UUu+cOXMm809LkgrUTsitB+YNuz+3dWzUcyKiBhwCbJ6IBkqStLfaCbmVwMKIWBARU4DLgBUjzlkB/H7r9vuA/506tYePJEkt4+5CkFLaERFXA3cBVeCLKaXVEXE9sCqltAL4AvDliFgD/IZmEEqS1FFtbbWTUroTuHPEsWuH3e4DLp7YpkmStG9c8USSlC1DTpKULUNOkpQtQ06SlC1DTpKULUNOkpSt6NSc7YjYCDw5AS81G9g0Aa/T7fwcmvwc/AwG+Tk0lfA5HJNSGnWtyI6F3ESJiFUppd5Ot6PT/Bya/Bz8DAb5OTSV/jnYXSlJypYhJ0nKVg4hd3OnG3CA8HNo8nPwMxjk59BU9OfQ9dfkJEkaSw6VnCRJozLkJEnZ6uqQi4gLIuKxiFgTEdd0uj2dEhFrI+LBiLg/IlZ1uj2TJSK+GBHPRsRDw47NjIj/FRGPt37P6GQb97cxPoOPR8T61vfh/oh4RyfbuL9FxLyIuDsiHo6I1RHxh63jpX0Xxvocivo+jNS11+Qiogr8O3A+sI7mDuaXp5Qe7mjDOiAi1gK9KaXcJ3zuIiLeDLwE/ENK6cTWsb8GfpNS+mTrP3xmpJT+pJPt3J/G+Aw+DryUUvpUJ9s2WSLiSODIlNJ9ETEduBd4F3AFZX0XxvocLqGg78NI3VzJLQPWpJSeSCltA24FLupwmzSJUkr/SnMn+uEuAr7Uuv0lmv/IszXGZ1CUlNKvU0r3tW6/CDwCHE1534WxPoeidXPIHQ08Nez+Osr9HzQB34mIeyPiyk43psMOTyn9unX7aeDwTjamg66OiAda3ZlZd9MNFxHzgdOAn1Dwd2HE5wCFfh+gu0NOO52VUjodeDvw4VYXVvFSsy++O/vj981ngGOBU4FfA/+1s82ZHBFxMPB14KMppReGP1bSd2GUz6HI78Ogbg659cC8Yffnto4VJ6W0vvX7WeCbNLtyS/VM69rE4DWKZzvcnkmXUnompdSfUhoAbqGA70NE1Gn+H/tXUkrfaB0u7rsw2udQ4vdhuG4OuZXAwohYEBFTgMuAFR1u06SLiGmti8xExDTgbcBDu39W1lYAv9+6/fvAtzrYlo4Y/D/2lneT+fchIgL4AvBISumGYQ8V9V0Y63Mo7fswUteOrgRoDYW9EagCX0wp/WWHmzTpIuINNKs3gBrw1VI+h4j4GnAOza1EngGuA+4AbgNeT3Mrp0tSStkOzBjjMziHZtdUAtYC/2nYtansRMRZwA+AB4GB1uE/pXk9qqTvwlifw+UU9H0YqatDTpKk3enm7kpJknbLkJMkZcuQkyRly5CTJGXLkJMkZcuQk7pcRJwTEf/U6XZIByJDTpKULUNOmiQR8YGI+GlrT6/PRUQ1Il6KiL9t7f/1LxExp3XuqRHx49aiut8cXFQ3Io6LiO9GxM8j4r6IOLb18gdHxO0R8WhEfKW1+oVUPENOmgQRsQi4FFieUjoV6AfeD0wDVqWUlgDfp7liCcA/AH+SUjqZ5goWg8e/AtyUUjoFeBPNBXehueL8R4HFwBuA5fv9TUldoNbpBkiFOBc4A1jZKrIOorlg8ADwj61z/hvwjYg4BDg0pfT91vEvAf+9tUbp0SmlbwKklPoAWq/305TSutb9+4H5wD37/21JBzZDTpocAXwppfSxXQ5G/PmI8/Z2nb2tw273479tCbC7Upos/wK8LyIOA4iImRFxDM1/g+9rnfN/AveklLYAz0XE2a3jvwd8v7Xb87qIeFfrNXoiYuqkvgupy/hfe9IkSCk9HBF/RnMH9wqwHfgw8DKwrPXYszSv20Fza5jPtkLsCeCDreO/B3wuIq5vvcbFk/g2pK7jLgRSB0XESymlgzvdDilXdldKkrJlJSdJypaVnCQpW4acJClbhpwkKVuGnCQpW4acJClb/z8ztdrZtzF0QQAAAABJRU5ErkJggg=="/>
          <p:cNvSpPr>
            <a:spLocks noChangeAspect="1" noChangeArrowheads="1"/>
          </p:cNvSpPr>
          <p:nvPr/>
        </p:nvSpPr>
        <p:spPr bwMode="auto">
          <a:xfrm>
            <a:off x="155574" y="-144463"/>
            <a:ext cx="3790783" cy="379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5786" y="3062977"/>
            <a:ext cx="2688897" cy="23130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1499" y="132459"/>
            <a:ext cx="3334044" cy="4186077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74" y="4381325"/>
            <a:ext cx="11561140" cy="228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11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9670"/>
            <a:ext cx="9905998" cy="1733004"/>
          </a:xfrm>
        </p:spPr>
        <p:txBody>
          <a:bodyPr/>
          <a:lstStyle/>
          <a:p>
            <a:r>
              <a:rPr lang="ru-RU" dirty="0" smtClean="0"/>
              <a:t>Обучение на фотографиях</a:t>
            </a:r>
            <a:br>
              <a:rPr lang="ru-RU" dirty="0" smtClean="0"/>
            </a:br>
            <a:r>
              <a:rPr lang="ru-RU" dirty="0" smtClean="0"/>
              <a:t> </a:t>
            </a:r>
            <a:r>
              <a:rPr lang="en-US" dirty="0" smtClean="0"/>
              <a:t>c</a:t>
            </a:r>
            <a:r>
              <a:rPr lang="ru-RU" dirty="0" smtClean="0"/>
              <a:t> шумом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6300" y="1272368"/>
            <a:ext cx="5046226" cy="190626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ru-RU" sz="2800" b="1" dirty="0" smtClean="0"/>
          </a:p>
          <a:p>
            <a:pPr marL="0" indent="0">
              <a:buNone/>
            </a:pPr>
            <a:endParaRPr lang="ru-RU" sz="2800" b="1" dirty="0"/>
          </a:p>
          <a:p>
            <a:pPr marL="0" indent="0">
              <a:buNone/>
            </a:pPr>
            <a:r>
              <a:rPr lang="ru-RU" sz="2800" b="1" dirty="0" smtClean="0"/>
              <a:t>Функция активации: </a:t>
            </a:r>
            <a:r>
              <a:rPr lang="en-US" sz="2800" b="1" dirty="0" err="1" smtClean="0"/>
              <a:t>relu</a:t>
            </a:r>
            <a:endParaRPr lang="en-US" sz="2800" b="1" dirty="0" smtClean="0"/>
          </a:p>
          <a:p>
            <a:pPr marL="0" indent="0">
              <a:buNone/>
            </a:pPr>
            <a:r>
              <a:rPr lang="ru-RU" sz="2800" b="1" dirty="0"/>
              <a:t>Функция </a:t>
            </a:r>
            <a:r>
              <a:rPr lang="ru-RU" sz="2800" b="1" dirty="0" smtClean="0"/>
              <a:t>потери: </a:t>
            </a:r>
            <a:r>
              <a:rPr lang="en-US" sz="2800" b="1" dirty="0" err="1" smtClean="0"/>
              <a:t>mae</a:t>
            </a:r>
            <a:endParaRPr lang="en-US" sz="2800" b="1" dirty="0"/>
          </a:p>
        </p:txBody>
      </p:sp>
      <p:sp>
        <p:nvSpPr>
          <p:cNvPr id="4" name="AutoShape 2" descr="data:image/png;base64,iVBORw0KGgoAAAANSUhEUgAAAbkAAAI4CAYAAAD3UJfIAAAABHNCSVQICAgIfAhkiAAAAAlwSFlzAAALEgAACxIB0t1+/AAAADh0RVh0U29mdHdhcmUAbWF0cGxvdGxpYiB2ZXJzaW9uMy4yLjIsIGh0dHA6Ly9tYXRwbG90bGliLm9yZy+WH4yJAAAgAElEQVR4nO3de5TddX3v/+d7XzKbhAi5cU0kEVJIwp1JpAYsCvhDewRv3H7aVVzHcn4sWdbVrrOKPS0ov3b9bOuh/LoWXkDtz3pUykHFnB4sHnvQivWSgAiES4kYJIlAEiFcJ5eZz++PvWcyGWYyO8lkdvbn83ysNWv2/u7v3vPZ2x1fvD/fzyVSSkiSlKNKpxsgSdL+YshJkrJlyEmSsmXISZKyZchJkrJlyEmSsmXISZKyZchJkygi1kbEeZ1uh1QKQ06SlC1DTuqwiOiJiBsjYkPr58aI6Gk9Njsi/ikino+I30TEDyKi0nrsTyJifUS8GBGPRcS5nX0n0oGn1ukGSOK/AGcCpwIJ+BbwZ8CfA38MrAPmtM49E0gRcTxwNbA0pbQhIuYD1clttnTgs5KTOu/9wPUppWdTShuBTwC/13psO3AkcExKaXtK6QepueBsP9ADLI6IekppbUrpFx1pvXQAM+SkzjsKeHLY/SdbxwD+BlgDfCcinoiIawBSSmuAjwIfB56NiFsj4igk7cKQkzpvA3DMsPuvbx0jpfRiSumPU0pvAC4E/mjw2ltK6asppbNaz03AX01us6UDnyEnTb56RDQGf4CvAX8WEXMiYjZwLfDfACLiP0TEcRERwBaa3ZQDEXF8RLy1NUClD3gVGOjM25EOXIacNPnupBlKgz8NYBXwAPAgcB/wF61zFwLfBV4CfgR8OqV0N83rcZ8ENgFPA4cBH5u8tyB1h3DTVElSrqzkJEnZMuQkSdky5CRJ2TLkJEnZ6tiyXrNnz07z58/v1J+XJGXi3nvv3ZRSmjPaYx0Lufnz57Nq1apO/XlJUiYi4smxHrO7UpKULUNOkpQtQ06SlC1DTpKULUNOkpQtQ06SlC1DTpKULUNOkpQtQ06SlC1DTpKULUNOkpQtQ06SlC1DTpKULUNOkpQtQ06SlC1DTpKULUNOkpQtQ06SlC1DTpKULUNOkpStrg65TS9t5e5Hn+WFvu2dbook6QDU1SH386ee54P/30rWbnq5002RJB2AujrkempVAPq2D3S4JZKkA1F3h1y92fytO/o73BJJ0oGoq0Ou0arktlrJSZJG0dUhN1jJ9VnJSZJG0d0hV2t1V1rJSZJG0eUh1+qu3GHISZJeq6tDruHAE0nSbnR1yDmFQJK0O10eclZykqSxdXXIVSrBlGrFa3KSpFF1dchBs5rr224lJ0l6re4PubqVnCRpdN0fcrWq8+QkSaPq/pCrVxx4IkkaVfeHXK3qFAJJ0qgyCDkrOUnS6Lo+5BoOPJEkjaHrQ6458MRKTpL0WhmEnJWcJGl0XR9yjXrVkJMkjarrQ84VTyRJY+n+kHPgiSRpDN0fcg48kSSNoetDzikEkqSxdH3I9dSq7BhI7Og36CRJu8og5AY3TjXkJEm76vqQa9SrgCEnSXqtrg+5wUrOaQSSpJG6P+TqdldKkkbX9SHXqA12V1rJSZJ21fUhN1jJuaecJGmk7g+5wUrOa3KSpBEyCDmvyUmSRtf1IecUAknSWLo+5JxCIEkaSwYhZyUnSRpd14dcY2ienJWcJGlXXR9yg5WcUwgkSSN1f8hZyUmSxtD9ITc4hcBKTpI0QteHXEQwpebGqZKk12or5CLigoh4LCLWRMQ1Y5xzSUQ8HBGrI+KrE9vM3eupVZxCIEl6jdp4J0REFbgJOB9YB6yMiBUppYeHnbMQ+BiwPKX0XEQctr8aPJqeWtVKTpL0Gu1UcsuANSmlJ1JK24BbgYtGnPMHwE0ppecAUkrPTmwzd69RrzjwRJL0Gu2E3NHAU8Pur2sdG+63gN+KiB9GxI8j4oLRXigiroyIVRGxauPGjXvX4lH01CoOPJEkvcZEDTypAQuBc4DLgVsi4tCRJ6WUbk4p9aaUeufMmTNBf3qwu9JKTpK0q3ZCbj0wb9j9ua1jw60DVqSUtqeUfgn8O83QmxTN7korOUnSrtoJuZXAwohYEBFTgMuAFSPOuYNmFUdEzKbZffnEBLZzt3pqVUdXSpJeY9yQSyntAK4G7gIeAW5LKa2OiOsj4sLWaXcBmyPiYeBu4D+nlDbvr0aP1GMlJ0kaxbhTCABSSncCd444du2w2wn4o9bPpHPgiSRpNF2/4gk0N0514IkkaaQsQq654omVnCRpV5mEnJWcJOm1sgg5pxBIkkaTRcgNTiFojn+RJKkpk5CrMJBgx4AhJ0naKYuQa9SrAHZZSpJ2kUXI9dQHdwd38Ikkaac8Qq7WfBt9VnKSpGEyCblWd6WVnCRpmCxCrjHYXWklJ0kaJouQG6zk3IlAkjRcJiFnJSdJeq08Qs4pBJKkUeQRcoOjK+2ulCQNk0XIOfBEkjSaLELOKQSSpNHkEXJWcpKkUeQRck4hkCSNIpOQs5KTJL2WISdJylYWIRcR9NQqDjyRJO0ii5CDZjVnJSdJGi6bkGvUq2zdYSUnSdopm5DrqVfYut1KTpK0Uz4hV6vSZyUnSRomo5CzkpMk7SqbkGtekzPkJEk7ZRNyPbWKK55IknaRVchZyUmShssm5JxCIEkaKZuQa3ZXWslJknbKKOSs5CRJu8om5Bp1r8lJknaVTcj11KvOk5Mk7SKfkKtV6NvRT0qp002RJB0gsgq5lGB7vyEnSWrKJuQa9SqAg08kSUOyCbnB3cGdRiBJGpRRyFnJSZJ2lU/I1ZtvxWkEkqRB+YRcq5JzkWZJ0qB8Qs5KTpI0Qj4h1xp44oRwSdKgbELOKQSSpJGyCTmnEEiSRsoo5KzkJEm7yibkGg48kSSNkE3IDVVyTiGQJLXkE3JWcpKkEbIJucbQNTlDTpLUlE3I1atBhN2VkqSdsgm5iGhtnGolJ0lqyibkoDn4xEpOkjQoq5Br1Ctek5MkDckq5HpqVXchkCQNySzkrOQkSTtlFXKNetWQkyQNySrkemoVuyslSUPyCjkHnkiShskr5GpVdyGQJA3JKuQa9Yo7g0uShrQVchFxQUQ8FhFrIuKaUR6/IiI2RsT9rZ8PTXxTx9dTq9JnJSdJaqmNd0JEVIGbgPOBdcDKiFiRUnp4xKn/mFK6ej+0sW09NSs5SdJO7VRyy4A1KaUnUkrbgFuBi/Zvs/aOUwgkScO1E3JHA08Nu7+udWyk90bEAxFxe0TMG+2FIuLKiFgVEas2bty4F83dPacQSJKGm6iBJ/8DmJ9SOhn4X8CXRjsppXRzSqk3pdQ7Z86cCfrTOw2ueJJSmvDXliR1n3ZCbj0wvDKb2zo2JKW0OaW0tXX388AZE9O8PdNTb26cuq3fLktJUnshtxJYGBELImIKcBmwYvgJEXHksLsXAo9MXBPb11Nrvh2vy0mSoI3RlSmlHRFxNXAXUAW+mFJaHRHXA6tSSiuAj0TEhcAO4DfAFfuxzWMarOT6tvfzuka9E02QJB1Axg05gJTSncCdI45dO+z2x4CPTWzT9txQJec0AkkS2a140qzk7K6UJEFmITdYyTmNQJIEmYaclZwkCTILuZ3dlVZykqTMQs6BJ5Kk4TILOSs5SdJOWYVco+41OUnSTlmF3OBkcLsrJUmQW8gNTiGwu1KSRKYhZyUnSYLMQs4pBJKk4bIKuVolqAT0WclJksgs5CKCnlrVSk6SBGQWctCcRuAUAkkSZBhyPbWqA08kSUCOIVevOIVAkgTkGHK1ipWcJAnIMOQadQeeSJKasgu5nlrFKQSSJCDLkLOSkyQ1ZRdyTiGQJA3KLuR6alX6tlvJSZKyDDkrOUlSU34hV68acpIkIMeQq1XYanelJIkcQ65eoc9KTpJEjiFXq7JtxwAppU43RZLUYdmFXKPe2h3cak6SipddyPXUWruDu+qJJBUvw5AbrOQcfCJJpcsu5Br1ViVnd6UkFS+7kBus5Fz1RJKUbchZyUmSsgu5nd2VVnKSVLrsQm6oknN0pSQVL7+Qa1VyfVZyklS8/ELOSk6S1JJdyDmFQJI0KLuQcwqBJGlQtiFnJSdJyi7knEIgSRqUXcg58ESSNCi7kKtVK1Qr4RQCSVJ+IQfNas5KTpKUZcg16lUHnkiS8gy5nlrFKQSSpHxDzkpOkpRlyDW7K63kJKl0WYZcs7vSSk6SSpdpyFnJSZJyDbm61+QkSbmGXK3qPDlJUqYhV6+44okkKdOQc8UTSRKZhpwrnkiSINOQa1ZydldKUukyDTkrOUlSpiHXqFfY1j/AwEDqdFMkSR2UZcj11Jq7g2/rt5qTpJJlGnLNt+VOBJJUtjxDrt58W16Xk6SyZRlyjVZ3pXPlJKlsWYbcYCXnqieSVLa2Qi4iLoiIxyJiTURcs5vz3hsRKSJ6J66Je67HSk6SRBshFxFV4Cbg7cBi4PKIWDzKedOBPwR+MtGN3FONoWtyVnKSVLJ2KrllwJqU0hMppW3ArcBFo5z3fwN/BfRNYPv2ymAl58apklS2dkLuaOCpYffXtY4NiYjTgXkppf+5uxeKiCsjYlVErNq4ceMeN7Zdg1MIrOQkqWz7PPAkIirADcAfj3duSunmlFJvSql3zpw5+/qnx9Sot67JOYVAkorWTsitB+YNuz+3dWzQdOBE4HsRsRY4E1jRycEnVnKSJGgv5FYCCyNiQURMAS4DVgw+mFLaklKanVKan1KaD/wYuDCltGq/tLgNQ1MIvCYnSUUbN+RSSjuAq4G7gEeA21JKqyPi+oi4cH83cG/snEJgJSdJJau1c1JK6U7gzhHHrh3j3HP2vVn7puGyXpIkMl3xZErV7kpJUqYhV6tWqFXCgSeSVLgsQw6a0wjsrpSksmUbcj21ipWcJBUu65DzmpwklS3bkLO7UpKUbchNqVWcJydJhcs25HrqVfqs5CSpaPmGnJWcJBUv25DzmpwkKduQa46utJKTpJJlHXLbrOQkqWjZhpzdlZKkbEPOFU8kSRmHXNUVTySpcPmGXN1KTpJKl23INWpVtvcn+gdSp5siSeqQbEOuZ2h3cKs5SSpVviFXa4Wc1+UkqVjZhlyjXgVwGoEkFSzbkBus5Fz1RJLKVet0A/aXnpqVnKTO2r59O+vWraOvr6/TTclCo9Fg7ty51Ov1tp+Tbcg1HHgiqcPWrVvH9OnTmT9/PhHR6eZ0tZQSmzdvZt26dSxYsKDt52XcXWklJ6mz+vr6mDVrlgE3ASKCWbNm7XFVnG/I1b0mJ6nzDLiJszefZb4h5xQCSYV7/vnn+fSnP73Hz3vHO97B888/v9tzrr32Wr773e/ubdMmTbYh5xQCSaUbK+R27Nix2+fdeeedHHroobs95/rrr+e8887bp/ZNhmxDzikEkkp3zTXX8Itf/IJTTz2VpUuXcvbZZ3PhhReyePFiAN71rndxxhlnsGTJEm6++eah582fP59Nmzaxdu1aFi1axB/8wR+wZMkS3va2t/Hqq68CcMUVV3D77bcPnX/ddddx+umnc9JJJ/Hoo48CsHHjRs4//3yWLFnChz70IY455hg2bdo0qZ9BtqMrHXgi6UDyif+xmoc3vDChr7n4qNdx3TuXjPn4Jz/5SR566CHuv/9+vve97/G7v/u7PPTQQ0OjE7/4xS8yc+ZMXn31VZYuXcp73/teZs2atctrPP7443zta1/jlltu4ZJLLuHrX/86H/jAB17zt2bPns19993Hpz/9aT71qU/x+c9/nk984hO89a1v5WMf+xj//M//zBe+8IUJff/tyLaScwqBJO1q2bJluwy//7u/+ztOOeUUzjzzTJ566ikef/zx1zxnwYIFnHrqqQCcccYZrF27dtTXfs973vOac+655x4uu+wyAC644AJmzJgxge+mPVZykjQJdldxTZZp06YN3f7e977Hd7/7XX70ox8xdepUzjnnnFGH5/f09AzdrlarQ92VY51XrVbHveY3mbKt5LwmJ6l006dP58UXXxz1sS1btjBjxgymTp3Ko48+yo9//OMJ//vLly/ntttuA+A73/kOzz333IT/jfFkW8lVKsGUasVKTlKxZs2axfLlyznxxBM56KCDOPzww4ceu+CCC/jsZz/LokWLOP744znzzDMn/O9fd911XH755Xz5y1/mt3/7tzniiCOYPn36hP+d3YmUOrOpaG9vb1q1atV+/RsnXXcXF/fO49p3Lt6vf0eSRvPII4+waNGiTjejY7Zu3Uq1WqVWq/GjH/2Iq666ivvvv3+fXnO0zzQi7k0p9Y52fraVHDRXPelz4IkkdcSvfvUrLrnkEgYGBpgyZQq33HLLpLch75CrVV3xRJI6ZOHChfzsZz/raBuyHXgCzUrOKQSSVK68Q65Wpc9KTpKKlXnIWclJUsmyDrlG3SkEklSyrEOup1Y15CSpTQcffDAAGzZs4H3ve9+o55xzzjmMN/3rxhtv5JVXXhm6387WPftL5iFXYasrnkjSHjnqqKOGdhjYGyNDrp2te/aXvEOubiUnqVzXXHMNN91009D9j3/84/zFX/wF55577tC2ON/61rde87y1a9dy4oknAvDqq69y2WWXsWjRIt797nfvsnblVVddRW9vL0uWLOG6664Dmos+b9iwgbe85S285S1vAXZu3QNwww03cOKJJ3LiiSdy4403Dv29sbb02VdZz5NrWMlJOlB8+xp4+sGJfc0jToK3f3LMhy+99FI++tGP8uEPfxiA2267jbvuuouPfOQjvO51r2PTpk2ceeaZXHjhhUTEqK/xmc98hqlTp/LII4/wwAMPcPrppw899pd/+ZfMnDmT/v5+zj33XB544AE+8pGPcMMNN3D33Xcze/bsXV7r3nvv5e///u/5yU9+QkqJN77xjfzO7/wOM2bMaHtLnz2VeSVXoc9KTlKhTjvtNJ599lk2bNjAz3/+c2bMmMERRxzBn/7pn3LyySdz3nnnsX79ep555pkxX+Nf//Vfh8Lm5JNP5uSTTx567LbbbuP000/ntNNOY/Xq1Tz88MO7bc8999zDu9/9bqZNm8bBBx/Me97zHn7wgx8A7W/ps6eyruSaK55YyUk6AOym4tqfLr74Ym6//XaefvppLr30Ur7yla+wceNG7r33Xur1OvPnzx91i53x/PKXv+RTn/oUK1euZMaMGVxxxRV79TqD2t3SZ09lXck5hUBS6S699FJuvfVWbr/9di6++GK2bNnCYYcdRr1e5+677+bJJ5/c7fPf/OY389WvfhWAhx56iAceeACAF154gWnTpnHIIYfwzDPP8O1vf3voOWNt8XP22Wdzxx138Morr/Dyyy/zzW9+k7PPPnsC3+1rZV/J7RhI7OgfoFbNOs8laVRLlizhxRdf5Oijj+bII4/k/e9/P+985zs56aST6O3t5YQTTtjt86+66io++MEPsmjRIhYtWsQZZ5wBwCmnnMJpp53GCSecwLx581i+fPnQc6688kouuOACjjrqKO6+++6h46effjpXXHEFy5YtA+BDH/oQp5122oR1TY4m6612Pvf9X/D/fPtRVn/i/2BaT9Z5LukAVPpWO/vDnm61k3V506hXAeyylKRCZR1yPbXm23P9SkkqU94hV2++PXcikKQy5R1ytcHuSis5SZ3RqXEPOdqbzzLrkGu0Kjl3B5fUCY1Gg82bNxt0EyClxObNm2k0Gnv0vKyHHA5Wcn1OCJfUAXPnzmXdunVs3Lix003JQqPRYO7cuXv0nMxDbnDgiZWcpMlXr9dZsGBBp5tRtMy7K51CIEklyzrknEIgSWXLPOQGr8lZyUlSifIOubqVnCSVLOuQawzOk7OSk6QiZR1yQyueWMlJUpHaCrmIuCAiHouINRFxzSiP/18R8WBE3B8R90TE4olv6p6bUnUyuCSVbNyQi4gqcBPwdmAxcPkoIfbVlNJJKaVTgb8Gbpjwlu6FSiWYUnPjVEkqVTuV3DJgTUrpiZTSNuBW4KLhJ6SUXhh2dxpwwKxh01OrOPBEkgrVzoonRwNPDbu/DnjjyJMi4sPAHwFTgLeO9kIRcSVwJcDrX//6PW3rXumpVZ1CIEmFmrCBJymlm1JKxwJ/AvzZGOfcnFLqTSn1zpkzZ6L+9G416lZyklSqdkJuPTBv2P25rWNjuRV41740aiL1eE1OkorVTsitBBZGxIKImAJcBqwYfkJELBx293eBxyeuifump1Zlq7sQSFKRxr0ml1LaERFXA3cBVeCLKaXVEXE9sCqltAK4OiLOA7YDzwG/vz8bvSd66lZyklSqtrbaSSndCdw54ti1w27/4QS3a8I0alXnyUlSobJe8QSalZwrnkhSmfIPuVrFSk6SCpV9yDXqVacQSFKhsg85pxBIUrkKCLkqfU4hkKQiZR9yDacQSFKxsg+5nlrVkJOkQhUQchX6BxLb+w06SSpN/iHX2h3cak6SypN9yDXqVQDXr5SkAmUfcj215lvss5KTpOIUEHJWcpJUquxDruE1OUkqVvYhN1TJGXKSVJwCQq51Tc7uSkkqTv4hZ3elJBUr/5Bz4IkkFSv7kBsceOIUAkkqT/YhZyUnSeXKP+S8JidJxco/5JxCIEnFKiDknEIgSaUqJuSs5CSpPNmHXETQU6uwdYeVnCSVJvuQg2Y1t3W7lZwklaaMkKtXreQkqUBFhFyjbiUnSSUqIuR6alX6rOQkqTiFhJyVnCSVqIiQa9SrTiGQpAIVEXJOIZCkMhUTcn12V0pScYoIuYZTCCSpSEWEXLO70kpOkkpTSMhVXaBZkgpURsjVreQkqURFhFyjXnWenCQVqIiQG5xCkFLqdFMkSZOomJAbSLC935CTpJIUEXKNehXAaQSSVJgiQs7dwSWpTIWEXLOScxqBJJWljJCrW8lJUonKCLlWJec0AkkqSxkh16rk3DhVkspSRsgNDjyxkpOkohQRck4hkKQyFRFyTiGQpDIVEnJOIZCkEhURcg2nEEhSkYoIuaEpBIacJBWljJAbrOTsrpSkopQRcg48kaQiFRFyU6oVIqzkJKk0RYRcRLQ2TrWSk6SSFBFy0Bx84hQCSSpLMSHXqFvJSVJpigm5nlrVkJOkwhQUchW7KyWpMOWEnN2VklScYkKuUau6C4EkFaaYkOupV+hzPzlJKkpbIRcRF0TEYxGxJiKuGeXxP4qIhyPigYj4l4g4ZuKbum96rOQkqTjjhlxEVIGbgLcDi4HLI2LxiNN+BvSmlE4Gbgf+eqIbuq8a9Yo7g0tSYdqp5JYBa1JKT6SUtgG3AhcNPyGldHdK6ZXW3R8Dcye2mfvOKQSSVJ52Qu5o4Klh99e1jo3lPwLfHu2BiLgyIlZFxKqNGze238oJ4BQCSSrPhA48iYgPAL3A34z2eErp5pRSb0qpd86cORP5p8fVqFvJSVJpam2csx6YN+z+3NaxXUTEecB/AX4npbR1Ypo3cZoLNFvJSVJJ2qnkVgILI2JBREwBLgNWDD8hIk4DPgdcmFJ6duKbue+a3ZUDpJQ63RRJ0iQZN+RSSjuAq4G7gEeA21JKqyPi+oi4sHXa3wAHA/89Iu6PiBVjvFzH9NSrAGzrt8tSkkrRTnclKaU7gTtHHLt22O3zJrhdE2747uA9tWqHWyNJmgwFrXjSDDZHWEpSOcoJucFKzgnhklSMYkKu0arknEYgSeUoJuR2XpOzu1KSSlFcyLkTgSSVo5iQ29ldaSUnSaUoJuSGTyGQJJWhoJBrVXJOIZCkYpQTcnUrOUkqTTEhN3RNzoEnklSMYkLOKQSSVJ7iQs4pBJJUjmJCzikEklSeYkKuVgkq4cATSSpJMSEXEfTUqu5CIEkFKSbkoDmNwEpOkspRVMg1alWnEEhSQYoKuZ56hT4HnkhSMcoKuVrFSk6SClJUyDXqVacQSFJBigq5npoDTySpJIWFnFMIJKkkRYVcwykEklSUokKup1Y15CSpIIWFXMXuSkkqSFkhZ3elJBWlrJCrVdlqJSdJxSgr5KzkJKkoZYVca+BJSqnTTZEkTYKiQq5Rb75dqzlJKkNRIddTG9wd3JCTpBIUFnKtSs7BJ5JUhDJDzkpOkopQVMg16oPdlVZyklSCokJusJLrc085SSpCWSFnJSdJRSkq5BpDA0+s5CSpBEWF3M5KzpCTpBKUFXJD1+TsrpSkEhQVcg0rOUkqSlEht3OenJWcJJWgyJBzCoEklaGskHMKgSQVpaiQcwqBJJWlqJCrVStUK+HAE0kqRFEhB83rck4hkKQyFBdyjXrVSk6SClFcyPXUKg48kaRCFBlyTiGQpDIUF3LN7korOUkqQXEh1+yutJKTpBIUGHJVR1dKUiHKC7m6lZwklaK8kKtVXfFEkgrR3SGXEmxZBwPtdz82Kzm7KyWpBN0dcg/fAX+7BJ59uO2nOIVAksrR3SF35KnN30/9tO2nuOKJJJWju0NuxnyYNgfWrWr7Ka54Iknl6O6Qi4C5S2Hdyraf4sATSSpHd4ccwNxe2Pw4vPKbtk7vqVXY1j/AwEDazw2TJHVaBiG3tPl7/b1tnd5o7Q6+rd9qTpJy1/0hd9TpEJW2uyx7WruDu+qJJOWv+0Ou52A4bEn7IVdvvmVHWEpS/toKuYi4ICIei4g1EXHNKI+/OSLui4gdEfG+iW/mOOb2wrp7YWD84GrUmt2VDj6RpPyNG3IRUQVuAt4OLAYuj4jFI077FXAF8NWJbmBb5i6FrVtg07+Pe+rOSs7uSknKXTuV3DJgTUrpiZTSNuBW4KLhJ6SU1qaUHgA6Ux7NW9b83UaXZU+rknPVE0nKXzshdzTw1LD761rH9lhEXBkRqyJi1caNG/fmJUY381hoHNpWyDWs5CSpGJM68CSldHNKqTel1DtnzpyJe+FKpXVdbvyVTwYrOQeeSFL+2gm59cC8Yffnto4dWOYubS7U3PfCbk9zCoEklaOdkFsJLIyIBRExBbgMWLF/m7UX5i4FEmy4b7enDU4Gf2nrjklolCSpk8YNuZTSDuBq4C7gEeC2lNLqiLg+Ii4EiIilEbEOuBj4XESs3p+NHtXRZzR/j3Ndbv7sqTTqFX72q+cnoVGSpPeA1KwAAA3lSURBVE6qtXNSSulO4M4Rx64ddnslzW7MzjnoUJh9/LjX5XpqVZYtmMU9azZNUsMkSZ3S/SueDDe4I0Ha/eLLZx03izXPvsTTW/omqWGSpE7IK+TmLYVXNsNvntjtaWcd1xzZ+UOrOUnKWl4hN7gjwThdliccMZ1Z06YYcpKUubxCbs4JMOXgcQefVCrBm46bzT1rNpHG6dqUJHWvvEKuUoWjT4d1Px331LOOm8WzL25lzbMvTULDJEmdkFfIAcxdBk8/BNte2e1py4+bDeAoS0nKWIYhtxRSP/z6/t2fNmMq82dN5Z7HDTlJylWGIdfb/N3GYs3Lj5vNj5/YzPZ+17GUpBzlF3LTZsOMBfBUO9flZvPytn5+/pSrn0hSjvILOWjuL9fGpPDfPnYWEV6Xk6Rc5Rlyc5fCS8/AlnW7Pe3QqVM46ehDnC8nSZnKNOT27Lrcz371vLsSSFKG8gy5w0+E2kFthdxZx81mx0Dip7/cPAkNkyRNpjxDrlqHo05rK+TOOGYGPbUK9zxuyElSbvIMOWh2Wf7657Bj625Pa9SrLJ0/0+tykpShjENuKfRvg6cfHPfU5cfN5rFnXuTZF916R5JyknfIQdvz5QD+bY1dlpKUk3xD7nVHwiHz2rout/io13Ho1Lrz5SQpM/mGHDSvy42ztxxAtRK86dhZ/NCtdyQpK5mH3FLY8it48elxT11+3Gx+vaWPJza9PAkNkyRNhvxDDtqeLwc4ylKSMpJ3yB15ClSntBVyr585lbkzDnLrHUnKSN4hV+uBI05u67pcRHDWcbP50ROb2eHWO5KUhbxDDppdluvvg/7x16Y8a+FsXuzbwYPrt0xCwyRJ+1sBIdcLO16FZx4a99Q3Het1OUnKSf4hN29Z83cb1+VmTpvCkqNe53w5ScpE/iF3yDw4+PC2rstBc5TlfU8+zyvb3HpHkrpd/iEX0bwu10YlB835ctv6B1i59rn93DBJ0v6Wf8hB87rcb34BL4+/NuXS+TOZUq14XU6SMlBIyLWuy60fv8vyoClVzjhmBj9wvpwkdb0yQu6oUyGqbXdZnrVwNo/8+gU2vbT7vegkSQe2MkJuyjQ4fMkeXZcD+LdfuPWOJHWzMkIOWoNP7oWB/nFPPenoQ5jeqPFDuywlqauVE3LzlsG2F2HjY+OeOrj1zj1uvSNJXa2ckNuDHQmgOV9u/fOv8uTmV/ZjoyRJ+1M5ITfzDXDQjD2+LufqJ5LUvcoJuaFJ4e2tfLJg9jSOOqThfDlJ6mLlhBw058ttfBT6xt9lICJYftxs/u0Xm+kf8LqcJHWjwkKuF0iw/t62Tj9r4Wy2vLqd1RvcekeSulFZIXf06UC03WU5uPWO1+UkqTuVFXKNQ2DOCW0PPpkzvYcTjpjudTlJ6lJlhRw0uyzXrYQ2578tP242K9c+R9/28SeRS5IOLOWF3Lxl8Opz8OwjbZ1+1nGz2bZjgFVuvSNJXae8kJt/FlTqcMtb4JtXwVM/3W1Vt2zBTGqV8LqcJHWh8kJu5hvgyrvhlMvhkRXwhfPhM8vhJzfDq8+/5vRpPTVOf/0Mr8tJUhcqL+QAjjgJ3nkj/PGj8M7/F6p1+PZ/hv96Atzx4eboy2HV3fLjZvPQhi089/K2DjZakrSnygy5QT3T4Ywr4D99H678Hpx8Caz+Jnz+XPjsWfDTW6BvC2ctnE1K8Hf/+3HWbnq5w42WJLUrOrXKfm9vb1q1qr35apOq7wV46HZY9ffw9ANQn8rAkvfy8Q3L+IdfzQSChYcdzPmLD+f8xYdzytxDqVSi062WpGJFxL0ppd5RHzPkxpASbLivGXYPfR22v8L2GQt5cMZ5fPmlXlasm0r/QGLO9B7OW3QY5y8+nDcdO5tGvdrplktSUQy5fdW3pRl0D34dnvwhkOg/7CQemf02/vGVXr7xRIWXt/UzdUqVNy+cw3mLD+etJxzGzGlTOt1yScqeITeRXtgAq+9oht76ZvsH5i7licMv4Pa+M7jj8QGefqGPSkDv/Jm8ccFMjj9iOscfPp0Fs6dRq5Z9GVSSJpoht788txYe+kbz55kHgSDNX86Go9/Bt7b18k9rtvHYMy8O7WIwpVrh2MMO5vjDD+b4I17HCUdM57eOmM5RhzSI8LqeJO0NQ24ybPx3WP0NePB22Pw4RBWOfQs75izhN1uDZ18Nfv0KrHsRnnxhgGdegT6m0McUqlMO4siZh3DUnJm8/vCZzJw+jWolmj/VCtUIapUKlUpQqwSVSoXqsNvNx6BSqUAElagQEUQ0n0OlSiUgqBDV4Y83zxluZ9aOHboxxkCb2N1zzHCpa0zmP9dafd8v6xhykykleOahZnfm6jvghfXQ7/w6SRrpF9U3cOyf/2yfX2d3IVfb51fXriKak82POAnO+3jz2EA/7NgKO/pg+6vN3zv6YHsf7Hi19buPtP1Vtrz4Aq/0bWUgwcDAQPN3SqSBRH9KpIGB1m/oTwOkoccHIA2QAFIipQGaNwdgIAEDpJSaIZwSibSb5czG/g+fvfqPog79h5SkPbc3/1pjL59XnX44x+7F8/aEITcZKlWYMrX5sxsBHNr6kSTtO4f6SZKyZchJkrJlyEmSsmXISZKyZchJkrJlyEmSstVWyEXEBRHxWESsiYhrRnm8JyL+sfX4TyJi/kQ3VJKkPTVuyEVEFbgJeDuwGLg8IhaPOO0/As+llI4D/hb4q4luqCRJe6qdSm4ZsCal9ERKaRtwK3DRiHMuAr7Uun07cG644rAkqcPaCbmjgaeG3V/XOjbqOSmlHcAWYNbIF4qIKyNiVUSs2rhx4961WJKkNk3qwJOU0s0ppd6UUu+cOXMm809LkgrUTsitB+YNuz+3dWzUcyKiBhwCbJ6IBkqStLfaCbmVwMKIWBARU4DLgBUjzlkB/H7r9vuA/506tYePJEkt4+5CkFLaERFXA3cBVeCLKaXVEXE9sCqltAL4AvDliFgD/IZmEEqS1FFtbbWTUroTuHPEsWuH3e4DLp7YpkmStG9c8USSlC1DTpKULUNOkpQtQ06SlC1DTpKULUNOkpSt6NSc7YjYCDw5AS81G9g0Aa/T7fwcmvwc/AwG+Tk0lfA5HJNSGnWtyI6F3ESJiFUppd5Ot6PT/Bya/Bz8DAb5OTSV/jnYXSlJypYhJ0nKVg4hd3OnG3CA8HNo8nPwMxjk59BU9OfQ9dfkJEkaSw6VnCRJozLkJEnZ6uqQi4gLIuKxiFgTEdd0uj2dEhFrI+LBiLg/IlZ1uj2TJSK+GBHPRsRDw47NjIj/FRGPt37P6GQb97cxPoOPR8T61vfh/oh4RyfbuL9FxLyIuDsiHo6I1RHxh63jpX0Xxvocivo+jNS11+Qiogr8O3A+sI7mDuaXp5Qe7mjDOiAi1gK9KaXcJ3zuIiLeDLwE/ENK6cTWsb8GfpNS+mTrP3xmpJT+pJPt3J/G+Aw+DryUUvpUJ9s2WSLiSODIlNJ9ETEduBd4F3AFZX0XxvocLqGg78NI3VzJLQPWpJSeSCltA24FLupwmzSJUkr/SnMn+uEuAr7Uuv0lmv/IszXGZ1CUlNKvU0r3tW6/CDwCHE1534WxPoeidXPIHQ08Nez+Osr9HzQB34mIeyPiyk43psMOTyn9unX7aeDwTjamg66OiAda3ZlZd9MNFxHzgdOAn1Dwd2HE5wCFfh+gu0NOO52VUjodeDvw4VYXVvFSsy++O/vj981ngGOBU4FfA/+1s82ZHBFxMPB14KMppReGP1bSd2GUz6HI78Ogbg659cC8Yffnto4VJ6W0vvX7WeCbNLtyS/VM69rE4DWKZzvcnkmXUnompdSfUhoAbqGA70NE1Gn+H/tXUkrfaB0u7rsw2udQ4vdhuG4OuZXAwohYEBFTgMuAFR1u06SLiGmti8xExDTgbcBDu39W1lYAv9+6/fvAtzrYlo4Y/D/2lneT+fchIgL4AvBISumGYQ8V9V0Y63Mo7fswUteOrgRoDYW9EagCX0wp/WWHmzTpIuINNKs3gBrw1VI+h4j4GnAOza1EngGuA+4AbgNeT3Mrp0tSStkOzBjjMziHZtdUAtYC/2nYtansRMRZwA+AB4GB1uE/pXk9qqTvwlifw+UU9H0YqatDTpKk3enm7kpJknbLkJMkZcuQkyRly5CTJGXLkJMkZcuQk7pcRJwTEf/U6XZIByJDTpKULUNOmiQR8YGI+GlrT6/PRUQ1Il6KiL9t7f/1LxExp3XuqRHx49aiut8cXFQ3Io6LiO9GxM8j4r6IOLb18gdHxO0R8WhEfKW1+oVUPENOmgQRsQi4FFieUjoV6AfeD0wDVqWUlgDfp7liCcA/AH+SUjqZ5goWg8e/AtyUUjoFeBPNBXehueL8R4HFwBuA5fv9TUldoNbpBkiFOBc4A1jZKrIOorlg8ADwj61z/hvwjYg4BDg0pfT91vEvAf+9tUbp0SmlbwKklPoAWq/305TSutb9+4H5wD37/21JBzZDTpocAXwppfSxXQ5G/PmI8/Z2nb2tw273479tCbC7Upos/wK8LyIOA4iImRFxDM1/g+9rnfN/AveklLYAz0XE2a3jvwd8v7Xb87qIeFfrNXoiYuqkvgupy/hfe9IkSCk9HBF/RnMH9wqwHfgw8DKwrPXYszSv20Fza5jPtkLsCeCDreO/B3wuIq5vvcbFk/g2pK7jLgRSB0XESymlgzvdDilXdldKkrJlJSdJypaVnCQpW4acJClbhpwkKVuGnCQpW4acJClb/z8ztdrZtzF0QQAAAABJRU5ErkJggg=="/>
          <p:cNvSpPr>
            <a:spLocks noChangeAspect="1" noChangeArrowheads="1"/>
          </p:cNvSpPr>
          <p:nvPr/>
        </p:nvSpPr>
        <p:spPr bwMode="auto">
          <a:xfrm>
            <a:off x="155574" y="-144463"/>
            <a:ext cx="3790783" cy="379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370" y="266409"/>
            <a:ext cx="3322232" cy="382662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82" y="4289768"/>
            <a:ext cx="11210120" cy="221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2264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TM03457485[[fn=Сетчатая]]</Template>
  <TotalTime>588</TotalTime>
  <Words>187</Words>
  <Application>Microsoft Office PowerPoint</Application>
  <PresentationFormat>Широкоэкранный</PresentationFormat>
  <Paragraphs>39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Times New Roman</vt:lpstr>
      <vt:lpstr>Сетка</vt:lpstr>
      <vt:lpstr>МИНИСТЕРСТВО ОБРАЗОВАНИЯ РЕСПУБЛИКИ БЕЛАРУСЬ   Учреждение образования «Гомельский государственный технический университет  имени П.О.Сухого»    ОТЧЕТ ПО ЛАБОРАТОРНОЙ РАБОТЕ №2 по дисциплине «многослойные нейронные сети и распознавание образов»   АВТоэнкодеры          </vt:lpstr>
      <vt:lpstr>Цель работы и  исходные данные</vt:lpstr>
      <vt:lpstr>Модель сети</vt:lpstr>
      <vt:lpstr>Обучение на фотографиях  без шума</vt:lpstr>
      <vt:lpstr>Обучение на фотографиях  без шума</vt:lpstr>
      <vt:lpstr>Обучение на фотографиях  без шума</vt:lpstr>
      <vt:lpstr>Обучение на фотографиях  без шума</vt:lpstr>
      <vt:lpstr>Обучение на фотографиях  без шума</vt:lpstr>
      <vt:lpstr>Обучение на фотографиях  c шумом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МИНИСТЕРСТВО ОБРАЗОВАНИЯ РЕСПУБЛИКИ БЕЛАРУСЬ   Учреждение образования «Гомельский государственный технический университет  имени П.О.Сухого»    ОТЧЕТ ПО ЛАБОРАТОРНОЙ РАБОТЕ №2 по дисциплине «многослойные нейронные сети и распознавание образов»   АВТоэнкодеры</dc:title>
  <dc:creator>Admin</dc:creator>
  <cp:lastModifiedBy>Admin</cp:lastModifiedBy>
  <cp:revision>21</cp:revision>
  <dcterms:created xsi:type="dcterms:W3CDTF">2021-02-19T05:28:51Z</dcterms:created>
  <dcterms:modified xsi:type="dcterms:W3CDTF">2021-02-21T12:32:19Z</dcterms:modified>
</cp:coreProperties>
</file>

<file path=docProps/thumbnail.jpeg>
</file>